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69"/>
  </p:notesMasterIdLst>
  <p:sldIdLst>
    <p:sldId id="256"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350" r:id="rId22"/>
    <p:sldId id="296" r:id="rId23"/>
    <p:sldId id="297" r:id="rId24"/>
    <p:sldId id="298" r:id="rId25"/>
    <p:sldId id="299" r:id="rId26"/>
    <p:sldId id="300" r:id="rId27"/>
    <p:sldId id="301" r:id="rId28"/>
    <p:sldId id="302" r:id="rId29"/>
    <p:sldId id="303"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D39771-085C-4C80-B97D-D904044C7387}">
          <p14:sldIdLst>
            <p14:sldId id="256"/>
            <p14:sldId id="279"/>
          </p14:sldIdLst>
        </p14:section>
        <p14:section name="背景執行" id="{2A601837-E65E-41B2-A2F8-8983073AFE47}">
          <p14:sldIdLst>
            <p14:sldId id="280"/>
            <p14:sldId id="281"/>
            <p14:sldId id="282"/>
            <p14:sldId id="283"/>
            <p14:sldId id="284"/>
            <p14:sldId id="285"/>
            <p14:sldId id="286"/>
            <p14:sldId id="287"/>
            <p14:sldId id="288"/>
            <p14:sldId id="289"/>
            <p14:sldId id="290"/>
            <p14:sldId id="291"/>
            <p14:sldId id="292"/>
            <p14:sldId id="293"/>
            <p14:sldId id="294"/>
            <p14:sldId id="350"/>
            <p14:sldId id="296"/>
            <p14:sldId id="297"/>
            <p14:sldId id="298"/>
            <p14:sldId id="299"/>
            <p14:sldId id="300"/>
            <p14:sldId id="301"/>
            <p14:sldId id="302"/>
            <p14:sldId id="303"/>
            <p14:sldId id="311"/>
          </p14:sldIdLst>
        </p14:section>
        <p14:section name="動態磚與通知" id="{F383F6BC-0210-464F-A837-BE5F372AF909}">
          <p14:sldIdLst>
            <p14:sldId id="312"/>
            <p14:sldId id="313"/>
            <p14:sldId id="314"/>
            <p14:sldId id="315"/>
            <p14:sldId id="316"/>
            <p14:sldId id="317"/>
            <p14:sldId id="318"/>
            <p14:sldId id="319"/>
            <p14:sldId id="320"/>
            <p14:sldId id="321"/>
            <p14:sldId id="322"/>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Lst>
        </p14:section>
        <p14:section name="Outro" id="{99CDC234-42EF-4918-AE6A-17DA7666D2B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3300"/>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5" autoAdjust="0"/>
    <p:restoredTop sz="94667" autoAdjust="0"/>
  </p:normalViewPr>
  <p:slideViewPr>
    <p:cSldViewPr>
      <p:cViewPr varScale="1">
        <p:scale>
          <a:sx n="124" d="100"/>
          <a:sy n="124" d="100"/>
        </p:scale>
        <p:origin x="402" y="108"/>
      </p:cViewPr>
      <p:guideLst>
        <p:guide orient="horz" pos="2160"/>
        <p:guide pos="384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5_2" csCatId="accent5" phldr="1"/>
      <dgm:spPr/>
    </dgm:pt>
    <dgm:pt modelId="{B2571EF2-EC04-40B9-BDD6-62D48044EA81}">
      <dgm:prSet phldrT="[Text]" custT="1"/>
      <dgm:spPr>
        <a:solidFill>
          <a:schemeClr val="accent5">
            <a:lumMod val="50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smtClean="0"/>
            <a:t>App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smtClean="0"/>
            <a:t>Take actions</a:t>
          </a:r>
          <a:endParaRPr lang="en-US" sz="1800" dirty="0"/>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EBF27BC0-73EA-4D89-A26C-2B3A1999CDC7}" type="presOf" srcId="{B2571EF2-EC04-40B9-BDD6-62D48044EA81}" destId="{A5777A17-1962-413A-B8E3-D3462FAF665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8A3C1F6A-CFE1-4614-83D0-62736F8FC87B}" srcId="{4877F7CC-0F26-4CFC-9C6F-CB5B204AA4EC}" destId="{B2571EF2-EC04-40B9-BDD6-62D48044EA81}" srcOrd="0" destOrd="0" parTransId="{679E6D11-C34B-4CB3-8B01-3E7BB9811DE2}" sibTransId="{1C18244C-4E19-4AD6-98F7-51CE1D8F3A52}"/>
    <dgm:cxn modelId="{9207BC08-3C79-405C-A7C0-A25C49C93021}" type="presOf" srcId="{4877F7CC-0F26-4CFC-9C6F-CB5B204AA4EC}" destId="{EE69B408-71AB-40B5-98F8-094E0FDCC6F8}"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Task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smtClean="0"/>
            <a:t>Take actions</a:t>
          </a:r>
          <a:endParaRPr lang="en-US" sz="1800" dirty="0"/>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61FD745E-4F0F-4791-B68A-75F95F345DF5}" type="presOf" srcId="{9D8D474C-0F1E-48D9-8500-B90E6C75B97F}" destId="{1B31DDDC-418D-466C-809F-94F1FFA54E33}" srcOrd="0" destOrd="0" presId="urn:microsoft.com/office/officeart/2005/8/layout/chevron1"/>
    <dgm:cxn modelId="{6B6DCC3C-594D-4418-B6D6-EC1E3E281DDB}" type="presOf" srcId="{B2571EF2-EC04-40B9-BDD6-62D48044EA81}" destId="{A5777A17-1962-413A-B8E3-D3462FAF665A}"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A4C185ED-9EAB-424B-842E-59048CBCCF19}" type="presOf" srcId="{4877F7CC-0F26-4CFC-9C6F-CB5B204AA4EC}" destId="{EE69B408-71AB-40B5-98F8-094E0FDCC6F8}"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Protocol activates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Web / app</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78EB2304-EF5C-4AA4-9B43-1BC1FBDCF850}" type="presOf" srcId="{9D8D474C-0F1E-48D9-8500-B90E6C75B97F}" destId="{1B31DDDC-418D-466C-809F-94F1FFA54E33}" srcOrd="0" destOrd="0" presId="urn:microsoft.com/office/officeart/2005/8/layout/chevron1"/>
    <dgm:cxn modelId="{75B3864B-C58B-4478-94BE-F6DBB5A2D7B8}" type="presOf" srcId="{615BD821-D7CB-475F-886E-BBFB69C5ECA1}" destId="{939F3DAE-F0D8-4603-BF59-8A423CC0012A}"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A5279198-625F-44C1-8D81-20D53AB0E9A1}" type="presOf" srcId="{B2571EF2-EC04-40B9-BDD6-62D48044EA81}" destId="{A5777A17-1962-413A-B8E3-D3462FAF665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System handles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9E457DC4-7B05-4998-89A1-586F145FC11F}" type="presOf" srcId="{4877F7CC-0F26-4CFC-9C6F-CB5B204AA4EC}" destId="{EE69B408-71AB-40B5-98F8-094E0FDCC6F8}" srcOrd="0" destOrd="0" presId="urn:microsoft.com/office/officeart/2005/8/layout/chevron1"/>
    <dgm:cxn modelId="{ECC9B1BA-DFD7-4997-8BCC-252B7B27FB71}" type="presOf" srcId="{B2571EF2-EC04-40B9-BDD6-62D48044EA81}" destId="{A5777A17-1962-413A-B8E3-D3462FAF665A}"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App launches</a:t>
          </a:r>
          <a:endParaRPr lang="en-US" sz="1800" kern="1200" dirty="0"/>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Task launches</a:t>
          </a:r>
          <a:endParaRPr lang="en-US" sz="1800" kern="1200" dirty="0"/>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Protocol activates</a:t>
          </a:r>
          <a:endParaRPr lang="en-US" sz="1800" kern="1200" dirty="0"/>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Web / app</a:t>
          </a:r>
          <a:endParaRPr lang="en-US" sz="1800" kern="1200" dirty="0"/>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System handles</a:t>
          </a:r>
          <a:endParaRPr lang="en-US" sz="1800" kern="1200" dirty="0"/>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DE4A2-A659-4979-8F70-D68C40B34A8C}" type="datetimeFigureOut">
              <a:rPr lang="en-US" smtClean="0"/>
              <a:t>8/1/2015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E3B80-1835-4F01-801C-E21FA1797BD9}" type="slidenum">
              <a:rPr lang="en-US" smtClean="0"/>
              <a:t>‹#›</a:t>
            </a:fld>
            <a:endParaRPr lang="en-US"/>
          </a:p>
        </p:txBody>
      </p:sp>
    </p:spTree>
    <p:extLst>
      <p:ext uri="{BB962C8B-B14F-4D97-AF65-F5344CB8AC3E}">
        <p14:creationId xmlns:p14="http://schemas.microsoft.com/office/powerpoint/2010/main" val="380713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8/1/2015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802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8/1/2015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589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8/1/2015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790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8/1/2015</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49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6875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8/1/2015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67144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8/1/2015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520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回顧</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a:t>
            </a:r>
            <a:r>
              <a:rPr lang="en-US" sz="667" dirty="0" smtClean="0">
                <a:solidFill>
                  <a:prstClr val="white">
                    <a:alpha val="95000"/>
                  </a:prstClr>
                </a:solidFill>
                <a:cs typeface="Segoe UI" pitchFamily="34" charset="0"/>
              </a:rPr>
              <a:t>2015 </a:t>
            </a:r>
            <a:r>
              <a:rPr lang="en-US" sz="667"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課程大綱</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395742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4914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75499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862684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402004"/>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076950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90101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6" r:id="rId20"/>
    <p:sldLayoutId id="2147483737" r:id="rId21"/>
    <p:sldLayoutId id="2147483738" r:id="rId22"/>
    <p:sldLayoutId id="2147483739" r:id="rId23"/>
    <p:sldLayoutId id="2147483740" r:id="rId24"/>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736517"/>
            <a:ext cx="10938258" cy="2695311"/>
          </a:xfrm>
        </p:spPr>
        <p:txBody>
          <a:bodyPr/>
          <a:lstStyle/>
          <a:p>
            <a:r>
              <a:rPr lang="zh-TW" altLang="en-US" dirty="0"/>
              <a:t>背景執行、動態磚與通知</a:t>
            </a:r>
            <a:endParaRPr lang="en-US" dirty="0"/>
          </a:p>
        </p:txBody>
      </p:sp>
      <p:sp>
        <p:nvSpPr>
          <p:cNvPr id="3" name="Subtitle 2"/>
          <p:cNvSpPr>
            <a:spLocks noGrp="1"/>
          </p:cNvSpPr>
          <p:nvPr>
            <p:ph type="subTitle" idx="1"/>
          </p:nvPr>
        </p:nvSpPr>
        <p:spPr/>
        <p:txBody>
          <a:bodyPr/>
          <a:lstStyle/>
          <a:p>
            <a:r>
              <a:rPr lang="zh-TW" altLang="en-US" dirty="0" smtClean="0"/>
              <a:t>簡報者</a:t>
            </a:r>
            <a:endParaRPr lang="en-US" dirty="0">
              <a:solidFill>
                <a:schemeClr val="bg2"/>
              </a:solidFill>
            </a:endParaRPr>
          </a:p>
        </p:txBody>
      </p:sp>
    </p:spTree>
    <p:extLst>
      <p:ext uri="{BB962C8B-B14F-4D97-AF65-F5344CB8AC3E}">
        <p14:creationId xmlns:p14="http://schemas.microsoft.com/office/powerpoint/2010/main" val="39734081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948901"/>
            <a:ext cx="11637012" cy="960199"/>
          </a:xfrm>
        </p:spPr>
        <p:txBody>
          <a:bodyPr/>
          <a:lstStyle/>
          <a:p>
            <a:r>
              <a:rPr lang="zh-TW" altLang="en-US" dirty="0" smtClean="0"/>
              <a:t>一個 </a:t>
            </a:r>
            <a:r>
              <a:rPr lang="en-US" altLang="zh-TW" dirty="0" smtClean="0"/>
              <a:t>app </a:t>
            </a:r>
            <a:r>
              <a:rPr lang="zh-TW" altLang="en-US" dirty="0" smtClean="0"/>
              <a:t>可以同時執行多個背景工作</a:t>
            </a:r>
            <a:endParaRPr lang="en-US" dirty="0"/>
          </a:p>
        </p:txBody>
      </p:sp>
    </p:spTree>
    <p:extLst>
      <p:ext uri="{BB962C8B-B14F-4D97-AF65-F5344CB8AC3E}">
        <p14:creationId xmlns:p14="http://schemas.microsoft.com/office/powerpoint/2010/main" val="30680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取得執行背景工作的權限</a:t>
            </a:r>
            <a:endParaRPr lang="en-US" dirty="0"/>
          </a:p>
        </p:txBody>
      </p:sp>
      <p:pic>
        <p:nvPicPr>
          <p:cNvPr id="14" name="Picture 13"/>
          <p:cNvPicPr>
            <a:picLocks noChangeAspect="1"/>
          </p:cNvPicPr>
          <p:nvPr/>
        </p:nvPicPr>
        <p:blipFill>
          <a:blip r:embed="rId3"/>
          <a:stretch>
            <a:fillRect/>
          </a:stretch>
        </p:blipFill>
        <p:spPr>
          <a:xfrm>
            <a:off x="418643" y="1651091"/>
            <a:ext cx="11485443" cy="4392482"/>
          </a:xfrm>
          <a:prstGeom prst="rect">
            <a:avLst/>
          </a:prstGeom>
        </p:spPr>
      </p:pic>
      <p:sp>
        <p:nvSpPr>
          <p:cNvPr id="15" name="Rectangle 14"/>
          <p:cNvSpPr/>
          <p:nvPr/>
        </p:nvSpPr>
        <p:spPr bwMode="auto">
          <a:xfrm>
            <a:off x="6917723" y="1488670"/>
            <a:ext cx="3436295"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729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建立並註冊背景工作</a:t>
            </a:r>
            <a:endParaRPr lang="en-US" dirty="0"/>
          </a:p>
        </p:txBody>
      </p:sp>
      <p:pic>
        <p:nvPicPr>
          <p:cNvPr id="4" name="Picture 3"/>
          <p:cNvPicPr>
            <a:picLocks noChangeAspect="1"/>
          </p:cNvPicPr>
          <p:nvPr/>
        </p:nvPicPr>
        <p:blipFill>
          <a:blip r:embed="rId2"/>
          <a:stretch>
            <a:fillRect/>
          </a:stretch>
        </p:blipFill>
        <p:spPr>
          <a:xfrm>
            <a:off x="194536" y="1262640"/>
            <a:ext cx="11209923" cy="3809805"/>
          </a:xfrm>
          <a:prstGeom prst="rect">
            <a:avLst/>
          </a:prstGeom>
        </p:spPr>
      </p:pic>
      <p:sp>
        <p:nvSpPr>
          <p:cNvPr id="5" name="Rectangle 4"/>
          <p:cNvSpPr/>
          <p:nvPr/>
        </p:nvSpPr>
        <p:spPr bwMode="auto">
          <a:xfrm>
            <a:off x="194536" y="4359705"/>
            <a:ext cx="3436295"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3582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zh-TW" altLang="en-US" dirty="0" smtClean="0"/>
              <a:t>執行工作 </a:t>
            </a:r>
            <a:r>
              <a:rPr lang="en-US" dirty="0" smtClean="0"/>
              <a:t>= </a:t>
            </a:r>
            <a:r>
              <a:rPr lang="zh-TW" altLang="en-US" dirty="0" smtClean="0"/>
              <a:t>觸發程序</a:t>
            </a:r>
            <a:r>
              <a:rPr lang="en-US" dirty="0" smtClean="0"/>
              <a:t> </a:t>
            </a:r>
            <a:r>
              <a:rPr lang="en-US" dirty="0" smtClean="0"/>
              <a:t>+ </a:t>
            </a:r>
            <a:r>
              <a:rPr lang="en-US" dirty="0" smtClean="0"/>
              <a:t>[</a:t>
            </a:r>
            <a:r>
              <a:rPr lang="zh-TW" altLang="en-US" dirty="0" smtClean="0"/>
              <a:t>條件</a:t>
            </a:r>
            <a:r>
              <a:rPr lang="en-US" dirty="0" smtClean="0"/>
              <a:t>]</a:t>
            </a:r>
            <a:endParaRPr lang="en-US" dirty="0"/>
          </a:p>
        </p:txBody>
      </p:sp>
    </p:spTree>
    <p:extLst>
      <p:ext uri="{BB962C8B-B14F-4D97-AF65-F5344CB8AC3E}">
        <p14:creationId xmlns:p14="http://schemas.microsoft.com/office/powerpoint/2010/main" val="342964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背景</a:t>
            </a:r>
            <a:r>
              <a:rPr lang="zh-TW" altLang="en-US" dirty="0"/>
              <a:t>觸發程序</a:t>
            </a:r>
            <a:r>
              <a:rPr lang="en-US" dirty="0" smtClean="0"/>
              <a:t>[ </a:t>
            </a:r>
            <a:r>
              <a:rPr lang="en-US" dirty="0" smtClean="0"/>
              <a:t>when? ]</a:t>
            </a:r>
            <a:endParaRPr lang="en-US" dirty="0"/>
          </a:p>
        </p:txBody>
      </p:sp>
      <p:grpSp>
        <p:nvGrpSpPr>
          <p:cNvPr id="17" name="Group 16"/>
          <p:cNvGrpSpPr/>
          <p:nvPr/>
        </p:nvGrpSpPr>
        <p:grpSpPr>
          <a:xfrm>
            <a:off x="269244" y="1710852"/>
            <a:ext cx="7021991" cy="2166360"/>
            <a:chOff x="274641" y="1744662"/>
            <a:chExt cx="7162796" cy="2209800"/>
          </a:xfrm>
        </p:grpSpPr>
        <p:sp>
          <p:nvSpPr>
            <p:cNvPr id="6" name="Left Bracket 5"/>
            <p:cNvSpPr/>
            <p:nvPr/>
          </p:nvSpPr>
          <p:spPr>
            <a:xfrm>
              <a:off x="883754" y="1820862"/>
              <a:ext cx="256372" cy="1979613"/>
            </a:xfrm>
            <a:prstGeom prst="lef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9" name="TextBox 8"/>
            <p:cNvSpPr txBox="1"/>
            <p:nvPr/>
          </p:nvSpPr>
          <p:spPr>
            <a:xfrm rot="16200000">
              <a:off x="-347348" y="2505151"/>
              <a:ext cx="1816437" cy="572460"/>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accent6"/>
                  </a:solidFill>
                  <a:latin typeface="+mj-lt"/>
                </a:rPr>
                <a:t>Windows 8.1</a:t>
              </a:r>
            </a:p>
          </p:txBody>
        </p:sp>
        <p:sp>
          <p:nvSpPr>
            <p:cNvPr id="12" name="Text Placeholder 1"/>
            <p:cNvSpPr txBox="1">
              <a:spLocks/>
            </p:cNvSpPr>
            <p:nvPr/>
          </p:nvSpPr>
          <p:spPr>
            <a:xfrm>
              <a:off x="1570037" y="1744662"/>
              <a:ext cx="5867400" cy="2209800"/>
            </a:xfrm>
            <a:prstGeom prst="rect">
              <a:avLst/>
            </a:prstGeom>
          </p:spPr>
          <p:txBody>
            <a:bodyPr numCol="2"/>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err="1">
                  <a:solidFill>
                    <a:schemeClr val="accent6"/>
                  </a:solidFill>
                </a:rPr>
                <a:t>SystemTrigger</a:t>
              </a:r>
              <a:endParaRPr lang="en-US" sz="1961" dirty="0">
                <a:solidFill>
                  <a:schemeClr val="accent6"/>
                </a:solidFill>
              </a:endParaRPr>
            </a:p>
            <a:p>
              <a:pPr marL="0" indent="0">
                <a:buNone/>
              </a:pPr>
              <a:r>
                <a:rPr lang="en-US" sz="1961" dirty="0" err="1">
                  <a:solidFill>
                    <a:schemeClr val="accent6"/>
                  </a:solidFill>
                </a:rPr>
                <a:t>TimeTrigger</a:t>
              </a:r>
              <a:endParaRPr lang="en-US" sz="1961" dirty="0">
                <a:solidFill>
                  <a:schemeClr val="accent6"/>
                </a:solidFill>
              </a:endParaRPr>
            </a:p>
            <a:p>
              <a:pPr marL="0" indent="0">
                <a:buNone/>
              </a:pPr>
              <a:r>
                <a:rPr lang="en-US" sz="1961" dirty="0" err="1">
                  <a:solidFill>
                    <a:schemeClr val="accent6"/>
                  </a:solidFill>
                </a:rPr>
                <a:t>MaintenanceTrigger</a:t>
              </a:r>
              <a:endParaRPr lang="en-US" sz="1961" dirty="0">
                <a:solidFill>
                  <a:schemeClr val="accent6"/>
                </a:solidFill>
              </a:endParaRPr>
            </a:p>
            <a:p>
              <a:pPr marL="0" indent="0">
                <a:buNone/>
              </a:pPr>
              <a:r>
                <a:rPr lang="en-US" sz="1961" dirty="0" err="1">
                  <a:solidFill>
                    <a:schemeClr val="accent6"/>
                  </a:solidFill>
                </a:rPr>
                <a:t>DeviceUseTrigger</a:t>
              </a:r>
              <a:endParaRPr lang="en-US" sz="1961" dirty="0">
                <a:solidFill>
                  <a:schemeClr val="accent6"/>
                </a:solidFill>
              </a:endParaRPr>
            </a:p>
            <a:p>
              <a:pPr marL="0" indent="0">
                <a:buNone/>
              </a:pPr>
              <a:r>
                <a:rPr lang="en-US" sz="1961" dirty="0" err="1">
                  <a:solidFill>
                    <a:schemeClr val="accent6"/>
                  </a:solidFill>
                </a:rPr>
                <a:t>DeviceServicingTrigger</a:t>
              </a:r>
              <a:endParaRPr lang="en-US" sz="1961" dirty="0">
                <a:solidFill>
                  <a:schemeClr val="accent6"/>
                </a:solidFill>
              </a:endParaRPr>
            </a:p>
            <a:p>
              <a:pPr marL="0" indent="0">
                <a:buNone/>
              </a:pPr>
              <a:r>
                <a:rPr lang="en-US" sz="1961" dirty="0" err="1">
                  <a:solidFill>
                    <a:schemeClr val="accent6"/>
                  </a:solidFill>
                </a:rPr>
                <a:t>PushNotificationTrigger</a:t>
              </a:r>
              <a:endParaRPr lang="en-US" sz="1961" dirty="0"/>
            </a:p>
            <a:p>
              <a:pPr marL="0" indent="0">
                <a:buNone/>
              </a:pPr>
              <a:endParaRPr lang="en-US" sz="1961" dirty="0"/>
            </a:p>
          </p:txBody>
        </p:sp>
      </p:grpSp>
      <p:grpSp>
        <p:nvGrpSpPr>
          <p:cNvPr id="18" name="Group 17"/>
          <p:cNvGrpSpPr/>
          <p:nvPr/>
        </p:nvGrpSpPr>
        <p:grpSpPr>
          <a:xfrm>
            <a:off x="282892" y="4099764"/>
            <a:ext cx="7350725" cy="1645000"/>
            <a:chOff x="288564" y="4181476"/>
            <a:chExt cx="7498123" cy="1677986"/>
          </a:xfrm>
        </p:grpSpPr>
        <p:sp>
          <p:nvSpPr>
            <p:cNvPr id="8" name="Right Bracket 7"/>
            <p:cNvSpPr/>
            <p:nvPr/>
          </p:nvSpPr>
          <p:spPr>
            <a:xfrm flipH="1">
              <a:off x="884236" y="4181476"/>
              <a:ext cx="230482" cy="1677986"/>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10" name="TextBox 9"/>
            <p:cNvSpPr txBox="1"/>
            <p:nvPr/>
          </p:nvSpPr>
          <p:spPr>
            <a:xfrm rot="16200000">
              <a:off x="-171545" y="4741650"/>
              <a:ext cx="1492678" cy="572460"/>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accent5"/>
                  </a:solidFill>
                  <a:latin typeface="+mj-lt"/>
                </a:rPr>
                <a:t>Phone 8.1</a:t>
              </a:r>
            </a:p>
          </p:txBody>
        </p:sp>
        <p:sp>
          <p:nvSpPr>
            <p:cNvPr id="13" name="Rectangle 12"/>
            <p:cNvSpPr/>
            <p:nvPr/>
          </p:nvSpPr>
          <p:spPr>
            <a:xfrm>
              <a:off x="1570037" y="4183062"/>
              <a:ext cx="6216650" cy="1631216"/>
            </a:xfrm>
            <a:prstGeom prst="rect">
              <a:avLst/>
            </a:prstGeom>
          </p:spPr>
          <p:txBody>
            <a:bodyPr>
              <a:spAutoFit/>
            </a:bodyPr>
            <a:lstStyle/>
            <a:p>
              <a:r>
                <a:rPr lang="en-US" sz="1961" dirty="0" err="1">
                  <a:solidFill>
                    <a:schemeClr val="accent5"/>
                  </a:solidFill>
                  <a:latin typeface="+mj-lt"/>
                </a:rPr>
                <a:t>CachedFileUpdaterTrigger</a:t>
              </a:r>
              <a:endParaRPr lang="en-US" sz="1961" dirty="0">
                <a:solidFill>
                  <a:schemeClr val="accent5"/>
                </a:solidFill>
                <a:latin typeface="+mj-lt"/>
              </a:endParaRPr>
            </a:p>
            <a:p>
              <a:r>
                <a:rPr lang="en-US" sz="1961" dirty="0" err="1">
                  <a:solidFill>
                    <a:schemeClr val="accent5"/>
                  </a:solidFill>
                  <a:latin typeface="+mj-lt"/>
                </a:rPr>
                <a:t>DeviceConnectionChangeTrigger</a:t>
              </a:r>
              <a:endParaRPr lang="en-US" sz="1961" dirty="0">
                <a:solidFill>
                  <a:schemeClr val="accent5"/>
                </a:solidFill>
                <a:latin typeface="+mj-lt"/>
              </a:endParaRPr>
            </a:p>
            <a:p>
              <a:r>
                <a:rPr lang="en-US" sz="1961" dirty="0" err="1">
                  <a:solidFill>
                    <a:schemeClr val="accent5"/>
                  </a:solidFill>
                  <a:latin typeface="+mj-lt"/>
                </a:rPr>
                <a:t>GattCharacteristicNotificationTrigger</a:t>
              </a:r>
              <a:endParaRPr lang="en-US" sz="1961" dirty="0">
                <a:solidFill>
                  <a:schemeClr val="accent5"/>
                </a:solidFill>
                <a:latin typeface="+mj-lt"/>
              </a:endParaRPr>
            </a:p>
            <a:p>
              <a:r>
                <a:rPr lang="en-US" sz="1961" dirty="0" err="1">
                  <a:solidFill>
                    <a:schemeClr val="accent5"/>
                  </a:solidFill>
                  <a:latin typeface="+mj-lt"/>
                </a:rPr>
                <a:t>RfcommConnectionTrigger</a:t>
              </a:r>
              <a:endParaRPr lang="en-US" sz="1961" dirty="0">
                <a:solidFill>
                  <a:schemeClr val="accent5"/>
                </a:solidFill>
                <a:latin typeface="+mj-lt"/>
              </a:endParaRPr>
            </a:p>
            <a:p>
              <a:r>
                <a:rPr lang="en-US" sz="1961" dirty="0" err="1">
                  <a:solidFill>
                    <a:schemeClr val="accent5"/>
                  </a:solidFill>
                  <a:latin typeface="+mj-lt"/>
                </a:rPr>
                <a:t>LocationTrigger</a:t>
              </a:r>
              <a:endParaRPr lang="en-US" sz="1961" dirty="0">
                <a:solidFill>
                  <a:schemeClr val="accent5"/>
                </a:solidFill>
                <a:latin typeface="+mj-lt"/>
              </a:endParaRPr>
            </a:p>
          </p:txBody>
        </p:sp>
      </p:grpSp>
      <p:grpSp>
        <p:nvGrpSpPr>
          <p:cNvPr id="19" name="Group 18"/>
          <p:cNvGrpSpPr/>
          <p:nvPr/>
        </p:nvGrpSpPr>
        <p:grpSpPr>
          <a:xfrm>
            <a:off x="6245404" y="1710852"/>
            <a:ext cx="6094444" cy="4033912"/>
            <a:chOff x="6370637" y="1744662"/>
            <a:chExt cx="6216650" cy="4114800"/>
          </a:xfrm>
        </p:grpSpPr>
        <p:sp>
          <p:nvSpPr>
            <p:cNvPr id="7" name="Right Bracket 6"/>
            <p:cNvSpPr/>
            <p:nvPr/>
          </p:nvSpPr>
          <p:spPr>
            <a:xfrm>
              <a:off x="11274726" y="1820863"/>
              <a:ext cx="249620" cy="4038599"/>
            </a:xfrm>
            <a:prstGeom prst="rightBracke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11" name="TextBox 10"/>
            <p:cNvSpPr txBox="1"/>
            <p:nvPr/>
          </p:nvSpPr>
          <p:spPr>
            <a:xfrm rot="5400000">
              <a:off x="11003904" y="3608371"/>
              <a:ext cx="1760842" cy="572460"/>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tx2"/>
                  </a:solidFill>
                  <a:latin typeface="+mj-lt"/>
                </a:rPr>
                <a:t>Windows 10</a:t>
              </a:r>
            </a:p>
          </p:txBody>
        </p:sp>
        <p:sp>
          <p:nvSpPr>
            <p:cNvPr id="15" name="Rectangle 14"/>
            <p:cNvSpPr/>
            <p:nvPr/>
          </p:nvSpPr>
          <p:spPr>
            <a:xfrm>
              <a:off x="6370637" y="1744662"/>
              <a:ext cx="6216650" cy="4093428"/>
            </a:xfrm>
            <a:prstGeom prst="rect">
              <a:avLst/>
            </a:prstGeom>
          </p:spPr>
          <p:txBody>
            <a:bodyPr>
              <a:spAutoFit/>
            </a:bodyPr>
            <a:lstStyle/>
            <a:p>
              <a:r>
                <a:rPr lang="en-US" sz="1961" dirty="0" err="1">
                  <a:solidFill>
                    <a:schemeClr val="tx2"/>
                  </a:solidFill>
                  <a:latin typeface="+mj-lt"/>
                </a:rPr>
                <a:t>AppointmentStoreNotificationTrigger</a:t>
              </a:r>
              <a:endParaRPr lang="en-US" sz="1961" dirty="0">
                <a:solidFill>
                  <a:schemeClr val="tx2"/>
                </a:solidFill>
                <a:latin typeface="+mj-lt"/>
              </a:endParaRPr>
            </a:p>
            <a:p>
              <a:r>
                <a:rPr lang="en-US" sz="1961" dirty="0" err="1">
                  <a:solidFill>
                    <a:schemeClr val="tx2"/>
                  </a:solidFill>
                  <a:latin typeface="+mj-lt"/>
                </a:rPr>
                <a:t>ContactStoreNotificationTrigger</a:t>
              </a:r>
              <a:endParaRPr lang="en-US" sz="1961" dirty="0">
                <a:solidFill>
                  <a:schemeClr val="tx2"/>
                </a:solidFill>
                <a:latin typeface="+mj-lt"/>
              </a:endParaRPr>
            </a:p>
            <a:p>
              <a:r>
                <a:rPr lang="en-US" sz="1961" dirty="0" err="1">
                  <a:solidFill>
                    <a:schemeClr val="tx2"/>
                  </a:solidFill>
                  <a:latin typeface="+mj-lt"/>
                </a:rPr>
                <a:t>EmailStoreNotificationTrigger</a:t>
              </a:r>
              <a:endParaRPr lang="en-US" sz="1961" dirty="0">
                <a:solidFill>
                  <a:schemeClr val="tx2"/>
                </a:solidFill>
                <a:latin typeface="+mj-lt"/>
              </a:endParaRPr>
            </a:p>
            <a:p>
              <a:r>
                <a:rPr lang="en-US" sz="1961" dirty="0" err="1">
                  <a:solidFill>
                    <a:schemeClr val="tx2"/>
                  </a:solidFill>
                  <a:latin typeface="+mj-lt"/>
                </a:rPr>
                <a:t>BluetoothLEAdvertisementWatcherTrigger</a:t>
              </a:r>
              <a:endParaRPr lang="en-US" sz="1961" dirty="0">
                <a:solidFill>
                  <a:schemeClr val="tx2"/>
                </a:solidFill>
                <a:latin typeface="+mj-lt"/>
              </a:endParaRPr>
            </a:p>
            <a:p>
              <a:r>
                <a:rPr lang="en-US" sz="1961" dirty="0" err="1">
                  <a:solidFill>
                    <a:schemeClr val="tx2"/>
                  </a:solidFill>
                  <a:latin typeface="+mj-lt"/>
                </a:rPr>
                <a:t>BluetoothLEAdvertisementPublisherTrigger</a:t>
              </a:r>
              <a:endParaRPr lang="en-US" sz="1961" dirty="0">
                <a:solidFill>
                  <a:schemeClr val="tx2"/>
                </a:solidFill>
                <a:latin typeface="+mj-lt"/>
              </a:endParaRPr>
            </a:p>
            <a:p>
              <a:r>
                <a:rPr lang="en-US" sz="1961" dirty="0" err="1">
                  <a:solidFill>
                    <a:schemeClr val="tx2"/>
                  </a:solidFill>
                  <a:latin typeface="+mj-lt"/>
                </a:rPr>
                <a:t>DeviceWatcherTrigger</a:t>
              </a:r>
              <a:endParaRPr lang="en-US" sz="1961" dirty="0">
                <a:solidFill>
                  <a:schemeClr val="tx2"/>
                </a:solidFill>
                <a:latin typeface="+mj-lt"/>
              </a:endParaRPr>
            </a:p>
            <a:p>
              <a:r>
                <a:rPr lang="en-US" sz="1961" dirty="0" err="1">
                  <a:solidFill>
                    <a:schemeClr val="tx2"/>
                  </a:solidFill>
                  <a:latin typeface="+mj-lt"/>
                </a:rPr>
                <a:t>ActivitySensorTrigger</a:t>
              </a:r>
              <a:endParaRPr lang="en-US" sz="1961" dirty="0">
                <a:solidFill>
                  <a:schemeClr val="tx2"/>
                </a:solidFill>
                <a:latin typeface="+mj-lt"/>
              </a:endParaRPr>
            </a:p>
            <a:p>
              <a:r>
                <a:rPr lang="en-US" sz="1961" dirty="0" err="1">
                  <a:solidFill>
                    <a:schemeClr val="tx2"/>
                  </a:solidFill>
                  <a:latin typeface="+mj-lt"/>
                </a:rPr>
                <a:t>SensorDataThresholdTrigger</a:t>
              </a:r>
              <a:endParaRPr lang="en-US" sz="1961" dirty="0">
                <a:solidFill>
                  <a:schemeClr val="tx2"/>
                </a:solidFill>
                <a:latin typeface="+mj-lt"/>
              </a:endParaRPr>
            </a:p>
            <a:p>
              <a:r>
                <a:rPr lang="en-US" sz="1961" dirty="0" err="1">
                  <a:solidFill>
                    <a:schemeClr val="tx2"/>
                  </a:solidFill>
                  <a:latin typeface="+mj-lt"/>
                </a:rPr>
                <a:t>ToastNotificationHistoryChangedTrigger</a:t>
              </a:r>
              <a:endParaRPr lang="en-US" sz="1961" dirty="0">
                <a:solidFill>
                  <a:schemeClr val="tx2"/>
                </a:solidFill>
                <a:latin typeface="+mj-lt"/>
              </a:endParaRPr>
            </a:p>
            <a:p>
              <a:r>
                <a:rPr lang="en-US" sz="1961" dirty="0" err="1">
                  <a:solidFill>
                    <a:schemeClr val="tx2"/>
                  </a:solidFill>
                  <a:latin typeface="+mj-lt"/>
                </a:rPr>
                <a:t>ToastNotificationActionTrigger</a:t>
              </a:r>
              <a:endParaRPr lang="en-US" sz="1961" dirty="0">
                <a:solidFill>
                  <a:schemeClr val="tx2"/>
                </a:solidFill>
                <a:latin typeface="+mj-lt"/>
              </a:endParaRPr>
            </a:p>
            <a:p>
              <a:r>
                <a:rPr lang="en-US" sz="1961" dirty="0" err="1">
                  <a:solidFill>
                    <a:schemeClr val="tx2"/>
                  </a:solidFill>
                  <a:latin typeface="+mj-lt"/>
                </a:rPr>
                <a:t>ApplicationTrigger</a:t>
              </a:r>
              <a:endParaRPr lang="en-US" sz="1961" dirty="0">
                <a:solidFill>
                  <a:schemeClr val="tx2"/>
                </a:solidFill>
                <a:latin typeface="+mj-lt"/>
              </a:endParaRPr>
            </a:p>
            <a:p>
              <a:r>
                <a:rPr lang="en-US" sz="1961" dirty="0" err="1">
                  <a:solidFill>
                    <a:schemeClr val="tx2"/>
                  </a:solidFill>
                  <a:latin typeface="+mj-lt"/>
                </a:rPr>
                <a:t>MediaProcessingTrigger</a:t>
              </a:r>
              <a:endParaRPr lang="en-US" sz="1961" dirty="0">
                <a:solidFill>
                  <a:schemeClr val="tx2"/>
                </a:solidFill>
                <a:latin typeface="+mj-lt"/>
              </a:endParaRPr>
            </a:p>
            <a:p>
              <a:r>
                <a:rPr lang="en-US" sz="1961" dirty="0" err="1">
                  <a:solidFill>
                    <a:schemeClr val="tx2"/>
                  </a:solidFill>
                  <a:latin typeface="+mj-lt"/>
                </a:rPr>
                <a:t>SocketActivityTrigger</a:t>
              </a:r>
              <a:endParaRPr lang="en-US" sz="1961" dirty="0">
                <a:solidFill>
                  <a:schemeClr val="tx2"/>
                </a:solidFill>
                <a:latin typeface="+mj-lt"/>
              </a:endParaRPr>
            </a:p>
          </p:txBody>
        </p:sp>
      </p:grpSp>
      <p:sp>
        <p:nvSpPr>
          <p:cNvPr id="16" name="Rectangle 15"/>
          <p:cNvSpPr/>
          <p:nvPr/>
        </p:nvSpPr>
        <p:spPr bwMode="auto">
          <a:xfrm>
            <a:off x="5883226" y="4556930"/>
            <a:ext cx="3436295"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891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7"/>
                                        </p:tgtEl>
                                        <p:attrNameLst>
                                          <p:attrName>style.opacity</p:attrName>
                                        </p:attrNameLst>
                                      </p:cBhvr>
                                      <p:to>
                                        <p:strVal val="0.5"/>
                                      </p:to>
                                    </p:set>
                                    <p:animEffect filter="image" prLst="opacity: 0.5">
                                      <p:cBhvr rctx="IE">
                                        <p:cTn id="7" dur="indefinite"/>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rctx="PPT">
                                        <p:cTn id="14" dur="indefinite"/>
                                        <p:tgtEl>
                                          <p:spTgt spid="18"/>
                                        </p:tgtEl>
                                        <p:attrNameLst>
                                          <p:attrName>style.opacity</p:attrName>
                                        </p:attrNameLst>
                                      </p:cBhvr>
                                      <p:to>
                                        <p:strVal val="0.5"/>
                                      </p:to>
                                    </p:set>
                                    <p:animEffect filter="image" prLst="opacity: 0.5">
                                      <p:cBhvr rctx="IE">
                                        <p:cTn id="15" dur="indefinite"/>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zh-TW" altLang="en-US" dirty="0" smtClean="0"/>
              <a:t>觸發程序週期最短</a:t>
            </a:r>
            <a:r>
              <a:rPr lang="en-US" dirty="0" smtClean="0"/>
              <a:t> </a:t>
            </a:r>
            <a:r>
              <a:rPr lang="en-US" dirty="0" smtClean="0"/>
              <a:t>15 </a:t>
            </a:r>
            <a:r>
              <a:rPr lang="zh-TW" altLang="en-US" dirty="0" smtClean="0"/>
              <a:t>分鐘</a:t>
            </a:r>
            <a:endParaRPr lang="en-US" dirty="0"/>
          </a:p>
        </p:txBody>
      </p:sp>
    </p:spTree>
    <p:extLst>
      <p:ext uri="{BB962C8B-B14F-4D97-AF65-F5344CB8AC3E}">
        <p14:creationId xmlns:p14="http://schemas.microsoft.com/office/powerpoint/2010/main" val="41646014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maintenance trigger</a:t>
            </a:r>
            <a:endParaRPr lang="en-US" dirty="0"/>
          </a:p>
        </p:txBody>
      </p:sp>
      <p:sp>
        <p:nvSpPr>
          <p:cNvPr id="3" name="Text Placeholder 2"/>
          <p:cNvSpPr>
            <a:spLocks noGrp="1"/>
          </p:cNvSpPr>
          <p:nvPr>
            <p:ph type="body" sz="quarter" idx="10"/>
          </p:nvPr>
        </p:nvSpPr>
        <p:spPr/>
        <p:txBody>
          <a:bodyPr/>
          <a:lstStyle/>
          <a:p>
            <a:r>
              <a:rPr lang="en-US" dirty="0" smtClean="0"/>
              <a:t>Requires A/C power</a:t>
            </a:r>
          </a:p>
          <a:p>
            <a:pPr lvl="1"/>
            <a:r>
              <a:rPr lang="en-US" dirty="0" smtClean="0"/>
              <a:t>If unplugged, it will be cancelled</a:t>
            </a:r>
          </a:p>
          <a:p>
            <a:pPr lvl="1"/>
            <a:r>
              <a:rPr lang="en-US" strike="sngStrike" dirty="0" smtClean="0">
                <a:solidFill>
                  <a:schemeClr val="bg2">
                    <a:lumMod val="60000"/>
                    <a:lumOff val="40000"/>
                  </a:schemeClr>
                </a:solidFill>
              </a:rPr>
              <a:t>Requires Wi-Fi connection</a:t>
            </a:r>
          </a:p>
          <a:p>
            <a:pPr lvl="1"/>
            <a:r>
              <a:rPr lang="en-US" strike="sngStrike" dirty="0" smtClean="0">
                <a:solidFill>
                  <a:schemeClr val="bg2">
                    <a:lumMod val="60000"/>
                    <a:lumOff val="40000"/>
                  </a:schemeClr>
                </a:solidFill>
              </a:rPr>
              <a:t>Requires lock screen access</a:t>
            </a:r>
          </a:p>
          <a:p>
            <a:r>
              <a:rPr lang="en-US" dirty="0" smtClean="0"/>
              <a:t>Is a long-running task</a:t>
            </a:r>
          </a:p>
          <a:p>
            <a:pPr lvl="1"/>
            <a:r>
              <a:rPr lang="en-US" dirty="0" smtClean="0"/>
              <a:t>Not guaranteed to run</a:t>
            </a:r>
          </a:p>
          <a:p>
            <a:pPr lvl="1"/>
            <a:r>
              <a:rPr lang="en-US" dirty="0"/>
              <a:t>Can be </a:t>
            </a:r>
            <a:r>
              <a:rPr lang="en-US" dirty="0" smtClean="0"/>
              <a:t>cancelled</a:t>
            </a:r>
          </a:p>
          <a:p>
            <a:r>
              <a:rPr lang="en-US" dirty="0" smtClean="0"/>
              <a:t>Parameters</a:t>
            </a:r>
            <a:endParaRPr lang="en-US" dirty="0"/>
          </a:p>
          <a:p>
            <a:pPr lvl="1"/>
            <a:r>
              <a:rPr lang="en-US" dirty="0" smtClean="0"/>
              <a:t>Freshness (15 minutes or more)</a:t>
            </a:r>
            <a:endParaRPr lang="en-US" dirty="0"/>
          </a:p>
          <a:p>
            <a:pPr lvl="1"/>
            <a:r>
              <a:rPr lang="en-US" dirty="0" smtClean="0"/>
              <a:t>One shot (repeating)</a:t>
            </a:r>
            <a:endParaRPr lang="en-US" dirty="0"/>
          </a:p>
          <a:p>
            <a:pPr lvl="1"/>
            <a:endParaRPr lang="en-US" dirty="0"/>
          </a:p>
        </p:txBody>
      </p:sp>
    </p:spTree>
    <p:extLst>
      <p:ext uri="{BB962C8B-B14F-4D97-AF65-F5344CB8AC3E}">
        <p14:creationId xmlns:p14="http://schemas.microsoft.com/office/powerpoint/2010/main" val="111644371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新增一個觸發程序</a:t>
            </a:r>
            <a:endParaRPr lang="en-US" dirty="0"/>
          </a:p>
        </p:txBody>
      </p:sp>
      <p:pic>
        <p:nvPicPr>
          <p:cNvPr id="6" name="Picture 5"/>
          <p:cNvPicPr>
            <a:picLocks noChangeAspect="1"/>
          </p:cNvPicPr>
          <p:nvPr/>
        </p:nvPicPr>
        <p:blipFill>
          <a:blip r:embed="rId3"/>
          <a:stretch>
            <a:fillRect/>
          </a:stretch>
        </p:blipFill>
        <p:spPr>
          <a:xfrm>
            <a:off x="269241" y="1412044"/>
            <a:ext cx="9302742" cy="1960929"/>
          </a:xfrm>
          <a:prstGeom prst="rect">
            <a:avLst/>
          </a:prstGeom>
        </p:spPr>
      </p:pic>
      <p:sp>
        <p:nvSpPr>
          <p:cNvPr id="8" name="Rectangle 7"/>
          <p:cNvSpPr/>
          <p:nvPr/>
        </p:nvSpPr>
        <p:spPr bwMode="auto">
          <a:xfrm>
            <a:off x="6693616" y="1708519"/>
            <a:ext cx="2988083"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389770" y="2715307"/>
            <a:ext cx="3361593"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265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zh-TW" altLang="en-US" dirty="0" smtClean="0"/>
              <a:t>執行工作 </a:t>
            </a:r>
            <a:r>
              <a:rPr lang="en-US" dirty="0" smtClean="0"/>
              <a:t>= </a:t>
            </a:r>
            <a:r>
              <a:rPr lang="zh-TW" altLang="en-US" dirty="0" smtClean="0"/>
              <a:t>觸發程序</a:t>
            </a:r>
            <a:r>
              <a:rPr lang="en-US" dirty="0" smtClean="0"/>
              <a:t> </a:t>
            </a:r>
            <a:r>
              <a:rPr lang="en-US" dirty="0" smtClean="0"/>
              <a:t>+ </a:t>
            </a:r>
            <a:r>
              <a:rPr lang="en-US" dirty="0" smtClean="0"/>
              <a:t>[</a:t>
            </a:r>
            <a:r>
              <a:rPr lang="zh-TW" altLang="en-US" dirty="0" smtClean="0"/>
              <a:t>條件</a:t>
            </a:r>
            <a:r>
              <a:rPr lang="en-US" dirty="0" smtClean="0"/>
              <a:t>]</a:t>
            </a:r>
            <a:endParaRPr lang="en-US" dirty="0"/>
          </a:p>
        </p:txBody>
      </p:sp>
    </p:spTree>
    <p:extLst>
      <p:ext uri="{BB962C8B-B14F-4D97-AF65-F5344CB8AC3E}">
        <p14:creationId xmlns:p14="http://schemas.microsoft.com/office/powerpoint/2010/main" val="372660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系統條件</a:t>
            </a:r>
            <a:r>
              <a:rPr lang="en-US" dirty="0" smtClean="0"/>
              <a:t> </a:t>
            </a:r>
            <a:r>
              <a:rPr lang="en-US" dirty="0" smtClean="0"/>
              <a:t>[ if? ]</a:t>
            </a:r>
            <a:endParaRPr lang="en-US" dirty="0"/>
          </a:p>
        </p:txBody>
      </p:sp>
      <p:sp>
        <p:nvSpPr>
          <p:cNvPr id="3" name="Text Placeholder 2"/>
          <p:cNvSpPr>
            <a:spLocks noGrp="1"/>
          </p:cNvSpPr>
          <p:nvPr>
            <p:ph sz="quarter" idx="14"/>
          </p:nvPr>
        </p:nvSpPr>
        <p:spPr/>
        <p:txBody>
          <a:bodyPr/>
          <a:lstStyle/>
          <a:p>
            <a:pPr lvl="0"/>
            <a:r>
              <a:rPr lang="en-US" dirty="0" smtClean="0"/>
              <a:t>User Present</a:t>
            </a:r>
          </a:p>
          <a:p>
            <a:pPr lvl="1"/>
            <a:r>
              <a:rPr lang="en-US" dirty="0" smtClean="0"/>
              <a:t>If the user is present</a:t>
            </a:r>
          </a:p>
          <a:p>
            <a:pPr lvl="0"/>
            <a:r>
              <a:rPr lang="en-US" dirty="0" smtClean="0"/>
              <a:t>User Not Present</a:t>
            </a:r>
          </a:p>
          <a:p>
            <a:pPr lvl="1"/>
            <a:r>
              <a:rPr lang="en-US" dirty="0" smtClean="0"/>
              <a:t>If the user is not present</a:t>
            </a:r>
          </a:p>
          <a:p>
            <a:pPr lvl="0"/>
            <a:r>
              <a:rPr lang="en-US" dirty="0" smtClean="0"/>
              <a:t>Internet Available</a:t>
            </a:r>
          </a:p>
          <a:p>
            <a:pPr lvl="1"/>
            <a:r>
              <a:rPr lang="en-US" dirty="0" smtClean="0"/>
              <a:t>If the internet is available</a:t>
            </a:r>
          </a:p>
          <a:p>
            <a:pPr lvl="0"/>
            <a:r>
              <a:rPr lang="en-US" dirty="0" smtClean="0"/>
              <a:t>Internet Not Available</a:t>
            </a:r>
          </a:p>
          <a:p>
            <a:pPr lvl="1"/>
            <a:r>
              <a:rPr lang="en-US" dirty="0" smtClean="0"/>
              <a:t>If the internet is not available</a:t>
            </a:r>
            <a:endParaRPr lang="en-US" dirty="0"/>
          </a:p>
        </p:txBody>
      </p:sp>
      <p:sp>
        <p:nvSpPr>
          <p:cNvPr id="4" name="Text Placeholder 3"/>
          <p:cNvSpPr>
            <a:spLocks noGrp="1"/>
          </p:cNvSpPr>
          <p:nvPr>
            <p:ph sz="quarter" idx="15"/>
          </p:nvPr>
        </p:nvSpPr>
        <p:spPr/>
        <p:txBody>
          <a:bodyPr/>
          <a:lstStyle/>
          <a:p>
            <a:pPr lvl="0"/>
            <a:r>
              <a:rPr lang="en-US" dirty="0" smtClean="0"/>
              <a:t>Session Connected</a:t>
            </a:r>
          </a:p>
          <a:p>
            <a:pPr lvl="1"/>
            <a:r>
              <a:rPr lang="en-US" dirty="0" smtClean="0"/>
              <a:t>If the user is logged in</a:t>
            </a:r>
          </a:p>
          <a:p>
            <a:pPr lvl="0"/>
            <a:r>
              <a:rPr lang="en-US" dirty="0" smtClean="0"/>
              <a:t>Session Disconnected</a:t>
            </a:r>
          </a:p>
          <a:p>
            <a:pPr lvl="1"/>
            <a:r>
              <a:rPr lang="en-US" dirty="0" smtClean="0"/>
              <a:t>If the user is not logged in</a:t>
            </a:r>
          </a:p>
          <a:p>
            <a:pPr lvl="0"/>
            <a:r>
              <a:rPr lang="en-US" dirty="0" smtClean="0"/>
              <a:t>Free Network Available</a:t>
            </a:r>
          </a:p>
          <a:p>
            <a:pPr lvl="1"/>
            <a:r>
              <a:rPr lang="en-US" dirty="0" smtClean="0"/>
              <a:t>If a non-metered network is available</a:t>
            </a:r>
          </a:p>
          <a:p>
            <a:pPr lvl="0"/>
            <a:r>
              <a:rPr lang="en-US" dirty="0" smtClean="0"/>
              <a:t>Work Cost Not High</a:t>
            </a:r>
          </a:p>
          <a:p>
            <a:pPr lvl="1"/>
            <a:r>
              <a:rPr lang="en-US" dirty="0" smtClean="0"/>
              <a:t>If background resources are plentiful</a:t>
            </a:r>
          </a:p>
          <a:p>
            <a:endParaRPr lang="en-US" dirty="0"/>
          </a:p>
        </p:txBody>
      </p:sp>
    </p:spTree>
    <p:extLst>
      <p:ext uri="{BB962C8B-B14F-4D97-AF65-F5344CB8AC3E}">
        <p14:creationId xmlns:p14="http://schemas.microsoft.com/office/powerpoint/2010/main" val="282877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smtClean="0"/>
              <a:t>背景執行</a:t>
            </a:r>
            <a:endParaRPr lang="en-US" altLang="zh-TW" dirty="0"/>
          </a:p>
          <a:p>
            <a:r>
              <a:rPr lang="zh-TW" altLang="en-US" dirty="0" smtClean="0"/>
              <a:t>動態磚</a:t>
            </a:r>
            <a:endParaRPr lang="en-US" altLang="zh-TW" dirty="0" smtClean="0"/>
          </a:p>
          <a:p>
            <a:r>
              <a:rPr lang="zh-TW" altLang="en-US" dirty="0" smtClean="0"/>
              <a:t>通知</a:t>
            </a:r>
            <a:endParaRPr lang="en-US" dirty="0"/>
          </a:p>
        </p:txBody>
      </p:sp>
    </p:spTree>
    <p:extLst>
      <p:ext uri="{BB962C8B-B14F-4D97-AF65-F5344CB8AC3E}">
        <p14:creationId xmlns:p14="http://schemas.microsoft.com/office/powerpoint/2010/main" val="139508570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使用條件註冊背景工作</a:t>
            </a:r>
            <a:endParaRPr lang="en-US" dirty="0"/>
          </a:p>
        </p:txBody>
      </p:sp>
      <p:pic>
        <p:nvPicPr>
          <p:cNvPr id="8" name="Picture 7"/>
          <p:cNvPicPr>
            <a:picLocks noChangeAspect="1"/>
          </p:cNvPicPr>
          <p:nvPr/>
        </p:nvPicPr>
        <p:blipFill>
          <a:blip r:embed="rId3"/>
          <a:stretch>
            <a:fillRect/>
          </a:stretch>
        </p:blipFill>
        <p:spPr>
          <a:xfrm>
            <a:off x="418643" y="1486746"/>
            <a:ext cx="8765821" cy="1762502"/>
          </a:xfrm>
          <a:prstGeom prst="rect">
            <a:avLst/>
          </a:prstGeom>
        </p:spPr>
      </p:pic>
      <p:sp>
        <p:nvSpPr>
          <p:cNvPr id="7" name="Rectangle 6"/>
          <p:cNvSpPr/>
          <p:nvPr/>
        </p:nvSpPr>
        <p:spPr bwMode="auto">
          <a:xfrm>
            <a:off x="1465633" y="2756682"/>
            <a:ext cx="4107453" cy="550928"/>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763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2"/>
            <a:ext cx="11637012" cy="1698798"/>
          </a:xfrm>
        </p:spPr>
        <p:txBody>
          <a:bodyPr/>
          <a:lstStyle/>
          <a:p>
            <a:r>
              <a:rPr lang="zh-TW" altLang="en-US" dirty="0" smtClean="0"/>
              <a:t>背景工作一旦觸發，就會等待所有的條件成立才執行</a:t>
            </a:r>
            <a:endParaRPr lang="en-US" dirty="0"/>
          </a:p>
        </p:txBody>
      </p:sp>
    </p:spTree>
    <p:extLst>
      <p:ext uri="{BB962C8B-B14F-4D97-AF65-F5344CB8AC3E}">
        <p14:creationId xmlns:p14="http://schemas.microsoft.com/office/powerpoint/2010/main" val="19030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313" dirty="0"/>
              <a:t>Managing your</a:t>
            </a:r>
            <a:r>
              <a:rPr lang="en-US" dirty="0" smtClean="0"/>
              <a:t/>
            </a:r>
            <a:br>
              <a:rPr lang="en-US" dirty="0" smtClean="0"/>
            </a:br>
            <a:r>
              <a:rPr lang="en-US" dirty="0" smtClean="0">
                <a:solidFill>
                  <a:schemeClr val="bg1"/>
                </a:solidFill>
              </a:rPr>
              <a:t>Background resources</a:t>
            </a:r>
            <a:endParaRPr lang="en-US" dirty="0">
              <a:solidFill>
                <a:schemeClr val="bg1"/>
              </a:solidFill>
            </a:endParaRPr>
          </a:p>
        </p:txBody>
      </p:sp>
    </p:spTree>
    <p:extLst>
      <p:ext uri="{BB962C8B-B14F-4D97-AF65-F5344CB8AC3E}">
        <p14:creationId xmlns:p14="http://schemas.microsoft.com/office/powerpoint/2010/main" val="33825080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工作限制</a:t>
            </a:r>
            <a:endParaRPr lang="en-US" dirty="0"/>
          </a:p>
        </p:txBody>
      </p:sp>
      <p:sp>
        <p:nvSpPr>
          <p:cNvPr id="4" name="Text Placeholder 3"/>
          <p:cNvSpPr>
            <a:spLocks noGrp="1"/>
          </p:cNvSpPr>
          <p:nvPr>
            <p:ph type="body" sz="quarter" idx="10"/>
          </p:nvPr>
        </p:nvSpPr>
        <p:spPr/>
        <p:txBody>
          <a:bodyPr/>
          <a:lstStyle/>
          <a:p>
            <a:r>
              <a:rPr lang="en-US" dirty="0" smtClean="0"/>
              <a:t>CPU time quota = NO</a:t>
            </a:r>
          </a:p>
          <a:p>
            <a:r>
              <a:rPr lang="en-US" dirty="0" smtClean="0"/>
              <a:t>CPU guarantee = YES (10%)</a:t>
            </a:r>
          </a:p>
          <a:p>
            <a:r>
              <a:rPr lang="en-US" dirty="0" smtClean="0"/>
              <a:t>Wall clock quota = YES (25s + 5s)</a:t>
            </a:r>
          </a:p>
          <a:p>
            <a:pPr lvl="1"/>
            <a:r>
              <a:rPr lang="en-US" dirty="0" smtClean="0"/>
              <a:t>Except for long-running tasks</a:t>
            </a:r>
          </a:p>
          <a:p>
            <a:r>
              <a:rPr lang="en-US" dirty="0" smtClean="0"/>
              <a:t>Memory quota = YES </a:t>
            </a:r>
          </a:p>
          <a:p>
            <a:pPr lvl="1"/>
            <a:r>
              <a:rPr lang="en-US" dirty="0" smtClean="0"/>
              <a:t>Variable by device, min 16MB</a:t>
            </a:r>
          </a:p>
          <a:p>
            <a:r>
              <a:rPr lang="en-US" dirty="0" smtClean="0"/>
              <a:t>Network quota = YES </a:t>
            </a:r>
          </a:p>
          <a:p>
            <a:pPr lvl="1"/>
            <a:r>
              <a:rPr lang="en-US" dirty="0" smtClean="0"/>
              <a:t>Variable by device</a:t>
            </a:r>
          </a:p>
        </p:txBody>
      </p:sp>
      <p:sp>
        <p:nvSpPr>
          <p:cNvPr id="2" name="Oval 1"/>
          <p:cNvSpPr/>
          <p:nvPr/>
        </p:nvSpPr>
        <p:spPr bwMode="auto">
          <a:xfrm>
            <a:off x="4267303" y="939468"/>
            <a:ext cx="1195233" cy="1195233"/>
          </a:xfrm>
          <a:prstGeom prst="ellipse">
            <a:avLst/>
          </a:prstGeom>
          <a:noFill/>
          <a:ln w="38100">
            <a:solidFill>
              <a:schemeClr val="accent3">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936604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zh-TW" altLang="en-US" dirty="0" smtClean="0"/>
              <a:t>每次觸發程序啟動時，用量就會重新計算</a:t>
            </a:r>
            <a:endParaRPr lang="en-US" dirty="0"/>
          </a:p>
        </p:txBody>
      </p:sp>
    </p:spTree>
    <p:extLst>
      <p:ext uri="{BB962C8B-B14F-4D97-AF65-F5344CB8AC3E}">
        <p14:creationId xmlns:p14="http://schemas.microsoft.com/office/powerpoint/2010/main" val="34315598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資源管理</a:t>
            </a:r>
            <a:endParaRPr lang="en-US" dirty="0"/>
          </a:p>
        </p:txBody>
      </p:sp>
      <p:grpSp>
        <p:nvGrpSpPr>
          <p:cNvPr id="56" name="Group 55"/>
          <p:cNvGrpSpPr/>
          <p:nvPr/>
        </p:nvGrpSpPr>
        <p:grpSpPr>
          <a:xfrm>
            <a:off x="1090967" y="1710852"/>
            <a:ext cx="10906497" cy="2862725"/>
            <a:chOff x="1112842" y="1744662"/>
            <a:chExt cx="11125195" cy="2920128"/>
          </a:xfrm>
        </p:grpSpPr>
        <p:grpSp>
          <p:nvGrpSpPr>
            <p:cNvPr id="32" name="Group 31"/>
            <p:cNvGrpSpPr/>
            <p:nvPr/>
          </p:nvGrpSpPr>
          <p:grpSpPr>
            <a:xfrm>
              <a:off x="1112842" y="1744662"/>
              <a:ext cx="5486395" cy="2920128"/>
              <a:chOff x="1043569" y="1390903"/>
              <a:chExt cx="5486395" cy="4022994"/>
            </a:xfrm>
          </p:grpSpPr>
          <p:cxnSp>
            <p:nvCxnSpPr>
              <p:cNvPr id="5" name="Straight Arrow Connector 4"/>
              <p:cNvCxnSpPr/>
              <p:nvPr/>
            </p:nvCxnSpPr>
            <p:spPr>
              <a:xfrm flipV="1">
                <a:off x="1767949" y="1390903"/>
                <a:ext cx="0" cy="2149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767949" y="3532126"/>
                <a:ext cx="476201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31663" y="4396448"/>
                <a:ext cx="1338974" cy="1017449"/>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Cancel</a:t>
                </a:r>
                <a:br>
                  <a:rPr lang="en-US" sz="1568" dirty="0">
                    <a:solidFill>
                      <a:schemeClr val="tx2"/>
                    </a:solidFill>
                  </a:rPr>
                </a:br>
                <a:r>
                  <a:rPr lang="en-US" sz="1568" dirty="0"/>
                  <a:t>(5 seconds)</a:t>
                </a:r>
              </a:p>
            </p:txBody>
          </p:sp>
          <p:sp>
            <p:nvSpPr>
              <p:cNvPr id="11" name="TextBox 10"/>
              <p:cNvSpPr txBox="1"/>
              <p:nvPr/>
            </p:nvSpPr>
            <p:spPr>
              <a:xfrm rot="16200000">
                <a:off x="311802" y="2161446"/>
                <a:ext cx="2091391" cy="627858"/>
              </a:xfrm>
              <a:prstGeom prst="rect">
                <a:avLst/>
              </a:prstGeom>
              <a:noFill/>
            </p:spPr>
            <p:txBody>
              <a:bodyPr wrap="none" lIns="179285" tIns="143428" rIns="179285" bIns="143428" rtlCol="0">
                <a:spAutoFit/>
              </a:bodyPr>
              <a:lstStyle/>
              <a:p>
                <a:pPr algn="ctr">
                  <a:lnSpc>
                    <a:spcPct val="90000"/>
                  </a:lnSpc>
                  <a:spcAft>
                    <a:spcPts val="588"/>
                  </a:spcAft>
                </a:pPr>
                <a:r>
                  <a:rPr lang="en-US" sz="2353" dirty="0">
                    <a:solidFill>
                      <a:schemeClr val="bg2">
                        <a:lumMod val="40000"/>
                        <a:lumOff val="60000"/>
                      </a:schemeClr>
                    </a:solidFill>
                    <a:latin typeface="+mj-lt"/>
                  </a:rPr>
                  <a:t>Memory</a:t>
                </a:r>
              </a:p>
            </p:txBody>
          </p:sp>
          <p:sp>
            <p:nvSpPr>
              <p:cNvPr id="12" name="Rectangle 11"/>
              <p:cNvSpPr/>
              <p:nvPr/>
            </p:nvSpPr>
            <p:spPr bwMode="auto">
              <a:xfrm>
                <a:off x="2751912" y="2835706"/>
                <a:ext cx="1846929" cy="693966"/>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4598841" y="2835705"/>
                <a:ext cx="618552" cy="693966"/>
              </a:xfrm>
              <a:prstGeom prst="rect">
                <a:avLst/>
              </a:prstGeom>
              <a:solidFill>
                <a:schemeClr val="accent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2779420" y="3700633"/>
                <a:ext cx="1819421" cy="669463"/>
                <a:chOff x="3153493" y="4572230"/>
                <a:chExt cx="1819421" cy="838200"/>
              </a:xfrm>
            </p:grpSpPr>
            <p:cxnSp>
              <p:nvCxnSpPr>
                <p:cNvPr id="7" name="Straight Arrow Connector 6"/>
                <p:cNvCxnSpPr/>
                <p:nvPr/>
              </p:nvCxnSpPr>
              <p:spPr>
                <a:xfrm flipV="1">
                  <a:off x="3153493" y="4572230"/>
                  <a:ext cx="0" cy="8382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p:cNvCxnSpPr/>
                <p:nvPr/>
              </p:nvCxnSpPr>
              <p:spPr>
                <a:xfrm flipV="1">
                  <a:off x="4972914" y="4572230"/>
                  <a:ext cx="0" cy="83820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2060483" y="4363894"/>
                <a:ext cx="1445259" cy="1017449"/>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Run</a:t>
                </a:r>
                <a:br>
                  <a:rPr lang="en-US" sz="1568" dirty="0">
                    <a:solidFill>
                      <a:schemeClr val="tx2"/>
                    </a:solidFill>
                  </a:rPr>
                </a:br>
                <a:r>
                  <a:rPr lang="en-US" sz="1568" dirty="0"/>
                  <a:t>(25 seconds)</a:t>
                </a:r>
              </a:p>
            </p:txBody>
          </p:sp>
        </p:grpSp>
        <p:sp>
          <p:nvSpPr>
            <p:cNvPr id="52" name="Title 3"/>
            <p:cNvSpPr txBox="1">
              <a:spLocks/>
            </p:cNvSpPr>
            <p:nvPr/>
          </p:nvSpPr>
          <p:spPr>
            <a:xfrm>
              <a:off x="6904037" y="2354262"/>
              <a:ext cx="5334000" cy="917575"/>
            </a:xfrm>
            <a:prstGeom prst="rect">
              <a:avLst/>
            </a:prstGeom>
          </p:spPr>
          <p:txBody>
            <a:bodyPr/>
            <a:lstStyle>
              <a:defPPr>
                <a:defRPr lang="en-US"/>
              </a:defPPr>
              <a:lvl1pPr marL="342873" marR="0" indent="-342873" defTabSz="932667" fontAlgn="auto">
                <a:lnSpc>
                  <a:spcPct val="90000"/>
                </a:lnSpc>
                <a:spcBef>
                  <a:spcPct val="20000"/>
                </a:spcBef>
                <a:spcAft>
                  <a:spcPts val="0"/>
                </a:spcAft>
                <a:buClr>
                  <a:schemeClr val="tx1"/>
                </a:buClr>
                <a:buSzPct val="90000"/>
                <a:buFont typeface="Wingdings" panose="05000000000000000000" pitchFamily="2" charset="2"/>
                <a:buChar char="§"/>
                <a:tabLst/>
                <a:defRPr sz="4000" spc="0" baseline="0">
                  <a:gradFill>
                    <a:gsLst>
                      <a:gs pos="1250">
                        <a:schemeClr val="tx1"/>
                      </a:gs>
                      <a:gs pos="100000">
                        <a:schemeClr val="tx1"/>
                      </a:gs>
                    </a:gsLst>
                    <a:lin ang="5400000" scaled="0"/>
                  </a:gradFill>
                  <a:latin typeface="+mj-lt"/>
                </a:defRPr>
              </a:lvl1pPr>
              <a:lvl2pPr marL="584154" marR="0" indent="-241281" defTabSz="932667"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036"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3pPr>
              <a:lvl4pPr marL="1028618"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4pPr>
              <a:lvl5pPr marL="1257199"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pPr marL="0" indent="0">
                <a:buNone/>
              </a:pPr>
              <a:r>
                <a:rPr lang="en-US" sz="3733" b="1" dirty="0">
                  <a:solidFill>
                    <a:schemeClr val="tx1"/>
                  </a:solidFill>
                </a:rPr>
                <a:t>Default tasks</a:t>
              </a:r>
            </a:p>
            <a:p>
              <a:pPr marL="236528" lvl="1" indent="0">
                <a:buNone/>
              </a:pPr>
              <a:r>
                <a:rPr lang="zh-TW" altLang="en-US" dirty="0" smtClean="0">
                  <a:solidFill>
                    <a:schemeClr val="accent1"/>
                  </a:solidFill>
                </a:rPr>
                <a:t>保證最少可執行 </a:t>
              </a:r>
              <a:r>
                <a:rPr lang="en-US" altLang="zh-TW" dirty="0" smtClean="0">
                  <a:solidFill>
                    <a:schemeClr val="accent1"/>
                  </a:solidFill>
                </a:rPr>
                <a:t>25 </a:t>
              </a:r>
              <a:r>
                <a:rPr lang="zh-TW" altLang="en-US" dirty="0" smtClean="0">
                  <a:solidFill>
                    <a:schemeClr val="accent1"/>
                  </a:solidFill>
                </a:rPr>
                <a:t>秒</a:t>
              </a:r>
              <a:endParaRPr lang="en-US" dirty="0">
                <a:solidFill>
                  <a:schemeClr val="accent1"/>
                </a:solidFill>
              </a:endParaRPr>
            </a:p>
          </p:txBody>
        </p:sp>
      </p:grpSp>
      <p:grpSp>
        <p:nvGrpSpPr>
          <p:cNvPr id="55" name="Group 54"/>
          <p:cNvGrpSpPr/>
          <p:nvPr/>
        </p:nvGrpSpPr>
        <p:grpSpPr>
          <a:xfrm>
            <a:off x="1090964" y="3951915"/>
            <a:ext cx="10906499" cy="2839558"/>
            <a:chOff x="1112840" y="4030662"/>
            <a:chExt cx="11125197" cy="2896497"/>
          </a:xfrm>
        </p:grpSpPr>
        <p:cxnSp>
          <p:nvCxnSpPr>
            <p:cNvPr id="34" name="Straight Arrow Connector 33"/>
            <p:cNvCxnSpPr/>
            <p:nvPr/>
          </p:nvCxnSpPr>
          <p:spPr>
            <a:xfrm flipV="1">
              <a:off x="1837222" y="4030662"/>
              <a:ext cx="0" cy="15599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837222" y="5584889"/>
              <a:ext cx="476201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200000">
              <a:off x="667741" y="4503907"/>
              <a:ext cx="1518056" cy="627858"/>
            </a:xfrm>
            <a:prstGeom prst="rect">
              <a:avLst/>
            </a:prstGeom>
            <a:noFill/>
          </p:spPr>
          <p:txBody>
            <a:bodyPr wrap="none" lIns="179285" tIns="143428" rIns="179285" bIns="143428" rtlCol="0">
              <a:spAutoFit/>
            </a:bodyPr>
            <a:lstStyle/>
            <a:p>
              <a:pPr algn="ctr">
                <a:lnSpc>
                  <a:spcPct val="90000"/>
                </a:lnSpc>
                <a:spcAft>
                  <a:spcPts val="588"/>
                </a:spcAft>
              </a:pPr>
              <a:r>
                <a:rPr lang="en-US" sz="2353" dirty="0">
                  <a:solidFill>
                    <a:schemeClr val="bg2">
                      <a:lumMod val="40000"/>
                      <a:lumOff val="60000"/>
                    </a:schemeClr>
                  </a:solidFill>
                  <a:latin typeface="+mj-lt"/>
                </a:rPr>
                <a:t>Memory</a:t>
              </a:r>
            </a:p>
          </p:txBody>
        </p:sp>
        <p:sp>
          <p:nvSpPr>
            <p:cNvPr id="39" name="Rectangle 38"/>
            <p:cNvSpPr/>
            <p:nvPr/>
          </p:nvSpPr>
          <p:spPr bwMode="auto">
            <a:xfrm>
              <a:off x="2821185" y="5079386"/>
              <a:ext cx="3397052" cy="503722"/>
            </a:xfrm>
            <a:prstGeom prst="rect">
              <a:avLst/>
            </a:prstGeom>
            <a:solidFill>
              <a:schemeClr val="accent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Arrow Connector 43"/>
            <p:cNvCxnSpPr/>
            <p:nvPr/>
          </p:nvCxnSpPr>
          <p:spPr>
            <a:xfrm flipV="1">
              <a:off x="2848693" y="5707200"/>
              <a:ext cx="0" cy="485936"/>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43" name="TextBox 42"/>
            <p:cNvSpPr txBox="1"/>
            <p:nvPr/>
          </p:nvSpPr>
          <p:spPr>
            <a:xfrm>
              <a:off x="2307168" y="6188634"/>
              <a:ext cx="1090432" cy="738525"/>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Run</a:t>
              </a:r>
              <a:br>
                <a:rPr lang="en-US" sz="1568" dirty="0">
                  <a:solidFill>
                    <a:schemeClr val="tx2"/>
                  </a:solidFill>
                </a:rPr>
              </a:br>
              <a:r>
                <a:rPr lang="en-US" sz="1568" dirty="0"/>
                <a:t>(no end)</a:t>
              </a:r>
            </a:p>
          </p:txBody>
        </p:sp>
        <p:cxnSp>
          <p:nvCxnSpPr>
            <p:cNvPr id="49" name="Straight Arrow Connector 48"/>
            <p:cNvCxnSpPr/>
            <p:nvPr/>
          </p:nvCxnSpPr>
          <p:spPr>
            <a:xfrm flipV="1">
              <a:off x="6211088" y="5707200"/>
              <a:ext cx="0" cy="485936"/>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50" name="TextBox 49"/>
            <p:cNvSpPr txBox="1"/>
            <p:nvPr/>
          </p:nvSpPr>
          <p:spPr>
            <a:xfrm>
              <a:off x="5112275" y="6188634"/>
              <a:ext cx="2205013" cy="738525"/>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solidFill>
                </a:rPr>
                <a:t>End</a:t>
              </a:r>
              <a:br>
                <a:rPr lang="en-US" sz="1568" dirty="0">
                  <a:solidFill>
                    <a:schemeClr val="tx2"/>
                  </a:solidFill>
                </a:rPr>
              </a:br>
              <a:r>
                <a:rPr lang="en-US" sz="1568" dirty="0"/>
                <a:t>(no warning, for now)</a:t>
              </a:r>
            </a:p>
          </p:txBody>
        </p:sp>
        <p:sp>
          <p:nvSpPr>
            <p:cNvPr id="54" name="Title 3"/>
            <p:cNvSpPr txBox="1">
              <a:spLocks/>
            </p:cNvSpPr>
            <p:nvPr/>
          </p:nvSpPr>
          <p:spPr>
            <a:xfrm>
              <a:off x="6904037" y="4640262"/>
              <a:ext cx="5334000" cy="917575"/>
            </a:xfrm>
            <a:prstGeom prst="rect">
              <a:avLst/>
            </a:prstGeom>
          </p:spPr>
          <p:txBody>
            <a:bodyPr/>
            <a:lstStyle>
              <a:defPPr>
                <a:defRPr lang="en-US"/>
              </a:defPPr>
              <a:lvl1pPr marL="342873" marR="0" indent="-342873" defTabSz="932667" fontAlgn="auto">
                <a:lnSpc>
                  <a:spcPct val="90000"/>
                </a:lnSpc>
                <a:spcBef>
                  <a:spcPct val="20000"/>
                </a:spcBef>
                <a:spcAft>
                  <a:spcPts val="0"/>
                </a:spcAft>
                <a:buClr>
                  <a:schemeClr val="tx1"/>
                </a:buClr>
                <a:buSzPct val="90000"/>
                <a:buFont typeface="Wingdings" panose="05000000000000000000" pitchFamily="2" charset="2"/>
                <a:buChar char="§"/>
                <a:tabLst/>
                <a:defRPr sz="4000" spc="0" baseline="0">
                  <a:gradFill>
                    <a:gsLst>
                      <a:gs pos="1250">
                        <a:schemeClr val="tx1"/>
                      </a:gs>
                      <a:gs pos="100000">
                        <a:schemeClr val="tx1"/>
                      </a:gs>
                    </a:gsLst>
                    <a:lin ang="5400000" scaled="0"/>
                  </a:gradFill>
                  <a:latin typeface="+mj-lt"/>
                </a:defRPr>
              </a:lvl1pPr>
              <a:lvl2pPr marL="584154" marR="0" indent="-241281" defTabSz="932667"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036"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3pPr>
              <a:lvl4pPr marL="1028618"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4pPr>
              <a:lvl5pPr marL="1257199"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pPr marL="0" indent="0">
                <a:buNone/>
              </a:pPr>
              <a:r>
                <a:rPr lang="zh-TW" altLang="en-US" sz="3733" b="1" dirty="0" smtClean="0">
                  <a:solidFill>
                    <a:schemeClr val="tx1"/>
                  </a:solidFill>
                </a:rPr>
                <a:t>長時間執行的工作</a:t>
              </a:r>
              <a:endParaRPr lang="en-US" sz="3733" b="1" dirty="0">
                <a:solidFill>
                  <a:schemeClr val="tx1"/>
                </a:solidFill>
              </a:endParaRPr>
            </a:p>
            <a:p>
              <a:pPr marL="236528" lvl="1" indent="0">
                <a:buNone/>
              </a:pPr>
              <a:r>
                <a:rPr lang="zh-TW" altLang="en-US" dirty="0" smtClean="0">
                  <a:solidFill>
                    <a:schemeClr val="accent1"/>
                  </a:solidFill>
                </a:rPr>
                <a:t>只要資源許可都能執行</a:t>
              </a:r>
              <a:endParaRPr lang="en-US" dirty="0">
                <a:solidFill>
                  <a:schemeClr val="accent1"/>
                </a:solidFill>
              </a:endParaRPr>
            </a:p>
            <a:p>
              <a:pPr marL="236528" lvl="1" indent="0">
                <a:buNone/>
              </a:pPr>
              <a:r>
                <a:rPr lang="en-US" dirty="0">
                  <a:solidFill>
                    <a:schemeClr val="accent1"/>
                  </a:solidFill>
                </a:rPr>
                <a:t>Includes: Application, Maintenance, </a:t>
              </a:r>
              <a:br>
                <a:rPr lang="en-US" dirty="0">
                  <a:solidFill>
                    <a:schemeClr val="accent1"/>
                  </a:solidFill>
                </a:rPr>
              </a:br>
              <a:r>
                <a:rPr lang="en-US" dirty="0">
                  <a:solidFill>
                    <a:schemeClr val="accent1"/>
                  </a:solidFill>
                </a:rPr>
                <a:t>and </a:t>
              </a:r>
              <a:r>
                <a:rPr lang="en-US" dirty="0" err="1">
                  <a:solidFill>
                    <a:schemeClr val="accent1"/>
                  </a:solidFill>
                </a:rPr>
                <a:t>DeviceUse</a:t>
              </a:r>
              <a:r>
                <a:rPr lang="en-US" dirty="0">
                  <a:solidFill>
                    <a:schemeClr val="accent1"/>
                  </a:solidFill>
                </a:rPr>
                <a:t> triggers</a:t>
              </a:r>
            </a:p>
          </p:txBody>
        </p:sp>
      </p:grpSp>
    </p:spTree>
    <p:extLst>
      <p:ext uri="{BB962C8B-B14F-4D97-AF65-F5344CB8AC3E}">
        <p14:creationId xmlns:p14="http://schemas.microsoft.com/office/powerpoint/2010/main" val="1176836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9" presetClass="emph" presetSubtype="0" nodeType="withEffect">
                                  <p:stCondLst>
                                    <p:cond delay="0"/>
                                  </p:stCondLst>
                                  <p:childTnLst>
                                    <p:set>
                                      <p:cBhvr rctx="PPT">
                                        <p:cTn id="9" dur="indefinite"/>
                                        <p:tgtEl>
                                          <p:spTgt spid="56"/>
                                        </p:tgtEl>
                                        <p:attrNameLst>
                                          <p:attrName>style.opacity</p:attrName>
                                        </p:attrNameLst>
                                      </p:cBhvr>
                                      <p:to>
                                        <p:strVal val="0.5"/>
                                      </p:to>
                                    </p:set>
                                    <p:animEffect filter="image" prLst="opacity: 0.5">
                                      <p:cBhvr rctx="IE">
                                        <p:cTn id="10" dur="indefinite"/>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zh-TW" altLang="en-US" dirty="0" smtClean="0"/>
              <a:t>背景工作隨時都有可能被系統取消（有 </a:t>
            </a:r>
            <a:r>
              <a:rPr lang="en-US" altLang="zh-TW" dirty="0" smtClean="0"/>
              <a:t>5 </a:t>
            </a:r>
            <a:r>
              <a:rPr lang="zh-TW" altLang="en-US" dirty="0" smtClean="0"/>
              <a:t>秒時間處理）</a:t>
            </a:r>
            <a:endParaRPr lang="en-US" dirty="0"/>
          </a:p>
        </p:txBody>
      </p:sp>
    </p:spTree>
    <p:extLst>
      <p:ext uri="{BB962C8B-B14F-4D97-AF65-F5344CB8AC3E}">
        <p14:creationId xmlns:p14="http://schemas.microsoft.com/office/powerpoint/2010/main" val="84026901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背景工作如何偵錯</a:t>
            </a:r>
            <a:endParaRPr lang="en-US" dirty="0"/>
          </a:p>
        </p:txBody>
      </p:sp>
      <p:sp>
        <p:nvSpPr>
          <p:cNvPr id="3" name="Text Placeholder 2"/>
          <p:cNvSpPr>
            <a:spLocks noGrp="1"/>
          </p:cNvSpPr>
          <p:nvPr>
            <p:ph type="body" sz="quarter" idx="10"/>
          </p:nvPr>
        </p:nvSpPr>
        <p:spPr/>
        <p:txBody>
          <a:bodyPr/>
          <a:lstStyle/>
          <a:p>
            <a:r>
              <a:rPr lang="en-US" dirty="0" smtClean="0"/>
              <a:t>Visual Studio can trigger</a:t>
            </a:r>
          </a:p>
          <a:p>
            <a:r>
              <a:rPr lang="en-US" dirty="0" smtClean="0"/>
              <a:t>Application log</a:t>
            </a:r>
          </a:p>
          <a:p>
            <a:pPr lvl="1"/>
            <a:r>
              <a:rPr lang="en-US" dirty="0" smtClean="0"/>
              <a:t>Application &amp; Services Logs &gt; Microsoft &gt; </a:t>
            </a:r>
            <a:r>
              <a:rPr lang="en-US" dirty="0" err="1" smtClean="0"/>
              <a:t>BackgroundTaskInfrastructure</a:t>
            </a:r>
            <a:endParaRPr lang="en-US" dirty="0" smtClean="0"/>
          </a:p>
          <a:p>
            <a:r>
              <a:rPr lang="en-US" dirty="0" smtClean="0"/>
              <a:t>PowerShell </a:t>
            </a:r>
            <a:r>
              <a:rPr lang="en-US" dirty="0" err="1" smtClean="0"/>
              <a:t>cmdlets</a:t>
            </a:r>
            <a:endParaRPr lang="en-US" dirty="0"/>
          </a:p>
          <a:p>
            <a:pPr lvl="1"/>
            <a:r>
              <a:rPr lang="en-US" dirty="0" smtClean="0"/>
              <a:t>Test with global pool disabled</a:t>
            </a:r>
          </a:p>
          <a:p>
            <a:pPr marL="211629" lvl="2" indent="0">
              <a:buNone/>
            </a:pPr>
            <a:r>
              <a:rPr lang="en-US" dirty="0" smtClean="0">
                <a:solidFill>
                  <a:schemeClr val="accent6"/>
                </a:solidFill>
                <a:latin typeface="Consolas" panose="020B0609020204030204" pitchFamily="49" charset="0"/>
                <a:cs typeface="Consolas" panose="020B0609020204030204" pitchFamily="49" charset="0"/>
              </a:rPr>
              <a:t>Set-</a:t>
            </a:r>
            <a:r>
              <a:rPr lang="en-US" dirty="0" err="1" smtClean="0">
                <a:solidFill>
                  <a:schemeClr val="accent6"/>
                </a:solidFill>
                <a:latin typeface="Consolas" panose="020B0609020204030204" pitchFamily="49" charset="0"/>
                <a:cs typeface="Consolas" panose="020B0609020204030204" pitchFamily="49" charset="0"/>
              </a:rPr>
              <a:t>AppBackgroundTaskResourcePolic</a:t>
            </a:r>
            <a:r>
              <a:rPr lang="en-US" dirty="0" smtClean="0">
                <a:solidFill>
                  <a:schemeClr val="accent6"/>
                </a:solidFill>
                <a:latin typeface="Consolas" panose="020B0609020204030204" pitchFamily="49" charset="0"/>
                <a:cs typeface="Consolas" panose="020B0609020204030204" pitchFamily="49" charset="0"/>
              </a:rPr>
              <a:t> –Mode Conservative</a:t>
            </a:r>
          </a:p>
          <a:p>
            <a:pPr lvl="1"/>
            <a:r>
              <a:rPr lang="en-US" dirty="0" smtClean="0"/>
              <a:t>See resource usage</a:t>
            </a:r>
          </a:p>
          <a:p>
            <a:pPr marL="211629" lvl="2" indent="0">
              <a:buNone/>
            </a:pPr>
            <a:r>
              <a:rPr lang="en-US" dirty="0">
                <a:solidFill>
                  <a:schemeClr val="accent6"/>
                </a:solidFill>
                <a:latin typeface="Consolas" panose="020B0609020204030204" pitchFamily="49" charset="0"/>
                <a:cs typeface="Consolas" panose="020B0609020204030204" pitchFamily="49" charset="0"/>
              </a:rPr>
              <a:t>Get-</a:t>
            </a:r>
            <a:r>
              <a:rPr lang="en-US" dirty="0" err="1">
                <a:solidFill>
                  <a:schemeClr val="accent6"/>
                </a:solidFill>
                <a:latin typeface="Consolas" panose="020B0609020204030204" pitchFamily="49" charset="0"/>
                <a:cs typeface="Consolas" panose="020B0609020204030204" pitchFamily="49" charset="0"/>
              </a:rPr>
              <a:t>AppBackgroundTask</a:t>
            </a:r>
            <a:r>
              <a:rPr lang="en-US" dirty="0">
                <a:solidFill>
                  <a:schemeClr val="accent6"/>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ResourceUsage</a:t>
            </a:r>
            <a:endParaRPr lang="en-US" dirty="0">
              <a:solidFill>
                <a:schemeClr val="accent6"/>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968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TW" altLang="en-US" dirty="0" smtClean="0"/>
              <a:t>動態磚</a:t>
            </a:r>
            <a:endParaRPr lang="en-US" dirty="0"/>
          </a:p>
        </p:txBody>
      </p:sp>
    </p:spTree>
    <p:extLst>
      <p:ext uri="{BB962C8B-B14F-4D97-AF65-F5344CB8AC3E}">
        <p14:creationId xmlns:p14="http://schemas.microsoft.com/office/powerpoint/2010/main" val="133737114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561448"/>
            <a:ext cx="12176151" cy="253987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4" name="Group 3"/>
          <p:cNvGrpSpPr/>
          <p:nvPr/>
        </p:nvGrpSpPr>
        <p:grpSpPr>
          <a:xfrm>
            <a:off x="460901" y="1623603"/>
            <a:ext cx="3543442" cy="4301868"/>
            <a:chOff x="216722" y="1655663"/>
            <a:chExt cx="3614495" cy="4388129"/>
          </a:xfrm>
        </p:grpSpPr>
        <p:sp>
          <p:nvSpPr>
            <p:cNvPr id="3" name="Rectangle 2"/>
            <p:cNvSpPr/>
            <p:nvPr/>
          </p:nvSpPr>
          <p:spPr bwMode="auto">
            <a:xfrm>
              <a:off x="2179637" y="4954790"/>
              <a:ext cx="1600200" cy="8382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219460" y="1655663"/>
              <a:ext cx="3611756"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latin typeface="+mj-lt"/>
                  <a:cs typeface="Segoe UI Semibold" panose="020B0702040204020203" pitchFamily="34" charset="0"/>
                </a:rPr>
                <a:t>Basic State</a:t>
              </a:r>
              <a:r>
                <a:rPr lang="en-US" sz="1200" dirty="0">
                  <a:latin typeface="+mj-lt"/>
                  <a:cs typeface="Segoe UI Light"/>
                </a:rPr>
                <a:t/>
              </a:r>
              <a:br>
                <a:rPr lang="en-US" sz="1200" dirty="0">
                  <a:latin typeface="+mj-lt"/>
                  <a:cs typeface="Segoe UI Light"/>
                </a:rPr>
              </a:br>
              <a:endParaRPr lang="en-US" sz="1200" dirty="0">
                <a:latin typeface="+mj-lt"/>
                <a:cs typeface="Segoe UI Light"/>
              </a:endParaRPr>
            </a:p>
          </p:txBody>
        </p:sp>
        <p:sp>
          <p:nvSpPr>
            <p:cNvPr id="14" name="Subtitle 2"/>
            <p:cNvSpPr txBox="1">
              <a:spLocks/>
            </p:cNvSpPr>
            <p:nvPr/>
          </p:nvSpPr>
          <p:spPr>
            <a:xfrm>
              <a:off x="2295698" y="5596360"/>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Plate</a:t>
              </a:r>
            </a:p>
          </p:txBody>
        </p:sp>
        <p:sp>
          <p:nvSpPr>
            <p:cNvPr id="15" name="Subtitle 2"/>
            <p:cNvSpPr txBox="1">
              <a:spLocks/>
            </p:cNvSpPr>
            <p:nvPr/>
          </p:nvSpPr>
          <p:spPr>
            <a:xfrm>
              <a:off x="2295698" y="5298515"/>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App Logo</a:t>
              </a:r>
            </a:p>
          </p:txBody>
        </p:sp>
        <p:sp>
          <p:nvSpPr>
            <p:cNvPr id="16" name="Subtitle 2"/>
            <p:cNvSpPr txBox="1">
              <a:spLocks/>
            </p:cNvSpPr>
            <p:nvPr/>
          </p:nvSpPr>
          <p:spPr>
            <a:xfrm>
              <a:off x="2295698" y="5029954"/>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216722" y="2027713"/>
              <a:ext cx="1970739" cy="4016079"/>
            </a:xfrm>
            <a:prstGeom prst="rect">
              <a:avLst/>
            </a:prstGeom>
          </p:spPr>
        </p:pic>
        <p:sp>
          <p:nvSpPr>
            <p:cNvPr id="34" name="Subtitle 2"/>
            <p:cNvSpPr txBox="1">
              <a:spLocks/>
            </p:cNvSpPr>
            <p:nvPr/>
          </p:nvSpPr>
          <p:spPr>
            <a:xfrm>
              <a:off x="2295698"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295698"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App Logo</a:t>
              </a:r>
            </a:p>
          </p:txBody>
        </p:sp>
        <p:sp>
          <p:nvSpPr>
            <p:cNvPr id="36" name="Subtitle 2"/>
            <p:cNvSpPr txBox="1">
              <a:spLocks/>
            </p:cNvSpPr>
            <p:nvPr/>
          </p:nvSpPr>
          <p:spPr>
            <a:xfrm>
              <a:off x="2295698"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201172"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71929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43510" y="3612627"/>
              <a:ext cx="1443951" cy="24313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227585" y="1623603"/>
            <a:ext cx="3646164" cy="4301868"/>
            <a:chOff x="4312356" y="1655663"/>
            <a:chExt cx="3719277" cy="4388129"/>
          </a:xfrm>
        </p:grpSpPr>
        <p:sp>
          <p:nvSpPr>
            <p:cNvPr id="57" name="Rectangle 56"/>
            <p:cNvSpPr/>
            <p:nvPr/>
          </p:nvSpPr>
          <p:spPr bwMode="auto">
            <a:xfrm>
              <a:off x="6294437" y="4945062"/>
              <a:ext cx="1600200" cy="8382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1"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latin typeface="+mj-lt"/>
                  <a:cs typeface="Segoe UI Semibold" panose="020B0702040204020203" pitchFamily="34" charset="0"/>
                </a:rPr>
                <a:t>Semi-Live State</a:t>
              </a:r>
              <a:r>
                <a:rPr lang="en-US" sz="1200" dirty="0">
                  <a:latin typeface="+mj-lt"/>
                  <a:cs typeface="Segoe UI Light"/>
                </a:rPr>
                <a:t/>
              </a:r>
              <a:br>
                <a:rPr lang="en-US" sz="1200" dirty="0">
                  <a:latin typeface="+mj-lt"/>
                  <a:cs typeface="Segoe UI Light"/>
                </a:rPr>
              </a:br>
              <a:endParaRPr lang="en-US" sz="1200" dirty="0">
                <a:latin typeface="+mj-lt"/>
                <a:cs typeface="Segoe UI Light"/>
              </a:endParaRPr>
            </a:p>
          </p:txBody>
        </p:sp>
        <p:sp>
          <p:nvSpPr>
            <p:cNvPr id="17"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App Logo</a:t>
              </a:r>
            </a:p>
          </p:txBody>
        </p:sp>
        <p:sp>
          <p:nvSpPr>
            <p:cNvPr id="19"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4312356" y="2027713"/>
              <a:ext cx="1970739" cy="4016079"/>
            </a:xfrm>
            <a:prstGeom prst="rect">
              <a:avLst/>
            </a:prstGeom>
          </p:spPr>
        </p:pic>
        <p:sp>
          <p:nvSpPr>
            <p:cNvPr id="37"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App Logo</a:t>
              </a:r>
            </a:p>
          </p:txBody>
        </p:sp>
        <p:sp>
          <p:nvSpPr>
            <p:cNvPr id="39"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112956" y="1623603"/>
            <a:ext cx="3654894" cy="4301868"/>
            <a:chOff x="8413814" y="1655663"/>
            <a:chExt cx="3728182" cy="4388129"/>
          </a:xfrm>
        </p:grpSpPr>
        <p:sp>
          <p:nvSpPr>
            <p:cNvPr id="74" name="Rectangle 73"/>
            <p:cNvSpPr/>
            <p:nvPr/>
          </p:nvSpPr>
          <p:spPr bwMode="auto">
            <a:xfrm>
              <a:off x="10409237" y="5478462"/>
              <a:ext cx="1600200" cy="3048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latin typeface="+mj-lt"/>
                  <a:cs typeface="Segoe UI Semibold" panose="020B0702040204020203" pitchFamily="34" charset="0"/>
                </a:rPr>
                <a:t>Live State</a:t>
              </a:r>
              <a:r>
                <a:rPr lang="en-US" sz="1200" dirty="0">
                  <a:latin typeface="+mj-lt"/>
                  <a:cs typeface="Segoe UI Light"/>
                </a:rPr>
                <a:t/>
              </a:r>
              <a:br>
                <a:rPr lang="en-US" sz="1200" dirty="0">
                  <a:latin typeface="+mj-lt"/>
                  <a:cs typeface="Segoe UI Light"/>
                </a:rPr>
              </a:br>
              <a:endParaRPr lang="en-US" sz="1200" dirty="0">
                <a:latin typeface="+mj-lt"/>
                <a:cs typeface="Segoe UI Light"/>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App Icon</a:t>
              </a: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Content</a:t>
              </a:r>
            </a:p>
          </p:txBody>
        </p:sp>
        <p:pic>
          <p:nvPicPr>
            <p:cNvPr id="32" name="Picture 8"/>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8413814" y="2027713"/>
              <a:ext cx="1970739" cy="4016079"/>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App Icon</a:t>
              </a: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zh-TW" altLang="en-US" dirty="0" smtClean="0"/>
              <a:t>動態磚類型</a:t>
            </a:r>
            <a:endParaRPr lang="en-US" dirty="0"/>
          </a:p>
        </p:txBody>
      </p:sp>
    </p:spTree>
    <p:extLst>
      <p:ext uri="{BB962C8B-B14F-4D97-AF65-F5344CB8AC3E}">
        <p14:creationId xmlns:p14="http://schemas.microsoft.com/office/powerpoint/2010/main" val="215098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TW" altLang="en-US" dirty="0" smtClean="0">
                <a:solidFill>
                  <a:schemeClr val="bg1"/>
                </a:solidFill>
              </a:rPr>
              <a:t>背景執行</a:t>
            </a:r>
            <a:endParaRPr lang="en-US" dirty="0">
              <a:solidFill>
                <a:schemeClr val="bg1"/>
              </a:solidFill>
            </a:endParaRPr>
          </a:p>
        </p:txBody>
      </p:sp>
    </p:spTree>
    <p:extLst>
      <p:ext uri="{BB962C8B-B14F-4D97-AF65-F5344CB8AC3E}">
        <p14:creationId xmlns:p14="http://schemas.microsoft.com/office/powerpoint/2010/main" val="375832573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更新動態磚內容</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“ScheduledTileNotification”</a:t>
            </a:r>
          </a:p>
          <a:p>
            <a:r>
              <a:rPr lang="en-US" smtClean="0"/>
              <a:t>Periodic</a:t>
            </a:r>
          </a:p>
          <a:p>
            <a:pPr lvl="1"/>
            <a:r>
              <a:rPr lang="en-US" smtClean="0"/>
              <a:t>Pull from URL 30m / 60m / 6h / 12h / 24h</a:t>
            </a:r>
          </a:p>
          <a:p>
            <a:r>
              <a:rPr lang="en-US" smtClean="0"/>
              <a:t>Local</a:t>
            </a:r>
          </a:p>
          <a:p>
            <a:pPr lvl="1"/>
            <a:r>
              <a:rPr lang="en-US" smtClean="0"/>
              <a:t>Update from (foreground/background) app</a:t>
            </a:r>
          </a:p>
          <a:p>
            <a:r>
              <a:rPr lang="en-US" smtClean="0"/>
              <a:t>Push</a:t>
            </a:r>
          </a:p>
          <a:p>
            <a:pPr lvl="1"/>
            <a:r>
              <a:rPr lang="en-US" smtClean="0"/>
              <a:t>Use push services</a:t>
            </a:r>
          </a:p>
          <a:p>
            <a:pPr lvl="1"/>
            <a:r>
              <a:rPr lang="en-US" smtClean="0"/>
              <a:t>Update badge</a:t>
            </a:r>
            <a:endParaRPr lang="en-US" dirty="0"/>
          </a:p>
        </p:txBody>
      </p:sp>
    </p:spTree>
    <p:extLst>
      <p:ext uri="{BB962C8B-B14F-4D97-AF65-F5344CB8AC3E}">
        <p14:creationId xmlns:p14="http://schemas.microsoft.com/office/powerpoint/2010/main" val="39367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更新動態磚 </a:t>
            </a:r>
            <a:r>
              <a:rPr lang="en-US" altLang="zh-TW" dirty="0" smtClean="0"/>
              <a:t>badge</a:t>
            </a:r>
            <a:endParaRPr lang="en-US" dirty="0"/>
          </a:p>
        </p:txBody>
      </p:sp>
      <p:sp>
        <p:nvSpPr>
          <p:cNvPr id="5" name="Text Placeholder 4"/>
          <p:cNvSpPr>
            <a:spLocks noGrp="1"/>
          </p:cNvSpPr>
          <p:nvPr>
            <p:ph type="body" sz="quarter" idx="10"/>
          </p:nvPr>
        </p:nvSpPr>
        <p:spPr>
          <a:xfrm>
            <a:off x="269241" y="1197640"/>
            <a:ext cx="11653522" cy="4767276"/>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badge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type = </a:t>
            </a:r>
            <a:r>
              <a:rPr lang="en-US" sz="1961" dirty="0" err="1">
                <a:solidFill>
                  <a:srgbClr val="2B91AF"/>
                </a:solidFill>
                <a:highlight>
                  <a:srgbClr val="FFFFFF"/>
                </a:highlight>
              </a:rPr>
              <a:t>BadgeTemplateType</a:t>
            </a:r>
            <a:r>
              <a:rPr lang="en-US" sz="1961" dirty="0" err="1">
                <a:solidFill>
                  <a:srgbClr val="000000"/>
                </a:solidFill>
                <a:highlight>
                  <a:srgbClr val="FFFFFF"/>
                </a:highlight>
              </a:rPr>
              <a:t>.BadgeNumber</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(type);</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err="1">
                <a:solidFill>
                  <a:srgbClr val="008000"/>
                </a:solidFill>
                <a:highlight>
                  <a:srgbClr val="FFFFFF"/>
                </a:highlight>
              </a:rPr>
              <a:t>updte</a:t>
            </a:r>
            <a:r>
              <a:rPr lang="en-US" sz="1961" dirty="0">
                <a:solidFill>
                  <a:srgbClr val="008000"/>
                </a:solidFill>
                <a:highlight>
                  <a:srgbClr val="FFFFFF"/>
                </a:highlight>
              </a:rPr>
              <a:t> element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"badge"</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 = elements[0] </a:t>
            </a:r>
            <a:r>
              <a:rPr lang="en-US" sz="1961" dirty="0">
                <a:solidFill>
                  <a:srgbClr val="0000FF"/>
                </a:solidFill>
                <a:highlight>
                  <a:srgbClr val="FFFFFF"/>
                </a:highlight>
              </a:rPr>
              <a:t>as</a:t>
            </a:r>
            <a:r>
              <a:rPr lang="en-US" sz="1961" dirty="0">
                <a:solidFill>
                  <a:srgbClr val="000000"/>
                </a:solidFill>
                <a:highlight>
                  <a:srgbClr val="FFFFFF"/>
                </a:highlight>
              </a:rPr>
              <a:t> </a:t>
            </a:r>
            <a:r>
              <a:rPr lang="en-US" sz="1961" dirty="0" err="1">
                <a:solidFill>
                  <a:srgbClr val="000000"/>
                </a:solidFill>
                <a:highlight>
                  <a:srgbClr val="FFFFFF"/>
                </a:highlight>
              </a:rPr>
              <a:t>Windows.Data.Xml.Dom.</a:t>
            </a:r>
            <a:r>
              <a:rPr lang="en-US" sz="1961" dirty="0" err="1">
                <a:solidFill>
                  <a:srgbClr val="2B91AF"/>
                </a:solidFill>
                <a:highlight>
                  <a:srgbClr val="FFFFFF"/>
                </a:highlight>
              </a:rPr>
              <a:t>XmlElement</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element.SetAttribute</a:t>
            </a:r>
            <a:r>
              <a:rPr lang="en-US" sz="1961" dirty="0">
                <a:solidFill>
                  <a:srgbClr val="000000"/>
                </a:solidFill>
                <a:highlight>
                  <a:srgbClr val="FFFFFF"/>
                </a:highlight>
              </a:rPr>
              <a:t>(</a:t>
            </a:r>
            <a:r>
              <a:rPr lang="en-US" sz="1961" dirty="0">
                <a:solidFill>
                  <a:srgbClr val="A31515"/>
                </a:solidFill>
                <a:highlight>
                  <a:srgbClr val="FFFFFF"/>
                </a:highlight>
              </a:rPr>
              <a:t>"value"</a:t>
            </a:r>
            <a:r>
              <a:rPr lang="en-US" sz="1961" dirty="0">
                <a:solidFill>
                  <a:srgbClr val="000000"/>
                </a:solidFill>
                <a:highlight>
                  <a:srgbClr val="FFFFFF"/>
                </a:highlight>
              </a:rPr>
              <a:t>, "47");</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send to lock screen</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updator</a:t>
            </a:r>
            <a:r>
              <a:rPr lang="en-US" sz="1961" dirty="0">
                <a:solidFill>
                  <a:srgbClr val="000000"/>
                </a:solidFill>
                <a:highlight>
                  <a:srgbClr val="FFFFFF"/>
                </a:highlight>
              </a:rPr>
              <a:t>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.CreateBadgeUpdaterForApplication</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notification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BadgeNotification</a:t>
            </a:r>
            <a:r>
              <a:rPr lang="en-US" sz="1961" dirty="0">
                <a:solidFill>
                  <a:srgbClr val="000000"/>
                </a:solidFill>
                <a:highlight>
                  <a:srgbClr val="FFFFFF"/>
                </a:highlight>
              </a:rPr>
              <a:t>(xml);</a:t>
            </a:r>
          </a:p>
          <a:p>
            <a:pPr>
              <a:spcBef>
                <a:spcPts val="400"/>
              </a:spcBef>
            </a:pPr>
            <a:r>
              <a:rPr lang="en-US" sz="1961" dirty="0" err="1">
                <a:solidFill>
                  <a:srgbClr val="000000"/>
                </a:solidFill>
                <a:highlight>
                  <a:srgbClr val="FFFFFF"/>
                </a:highlight>
              </a:rPr>
              <a:t>updator.Update</a:t>
            </a:r>
            <a:r>
              <a:rPr lang="en-US" sz="1961" dirty="0">
                <a:solidFill>
                  <a:srgbClr val="000000"/>
                </a:solidFill>
                <a:highlight>
                  <a:srgbClr val="FFFFFF"/>
                </a:highlight>
              </a:rPr>
              <a:t>(notification);</a:t>
            </a:r>
            <a:endParaRPr lang="en-US" sz="1961" dirty="0"/>
          </a:p>
        </p:txBody>
      </p:sp>
      <p:sp>
        <p:nvSpPr>
          <p:cNvPr id="7" name="Rectangle 6"/>
          <p:cNvSpPr/>
          <p:nvPr/>
        </p:nvSpPr>
        <p:spPr bwMode="auto">
          <a:xfrm>
            <a:off x="1823665" y="1847507"/>
            <a:ext cx="4482124"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71877" y="3094222"/>
            <a:ext cx="5079741"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00264" y="5359835"/>
            <a:ext cx="5079741"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864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響應式動態磚</a:t>
            </a:r>
            <a:endParaRPr lang="en-US" dirty="0"/>
          </a:p>
        </p:txBody>
      </p:sp>
      <p:sp>
        <p:nvSpPr>
          <p:cNvPr id="3" name="Text Placeholder 2"/>
          <p:cNvSpPr>
            <a:spLocks noGrp="1"/>
          </p:cNvSpPr>
          <p:nvPr>
            <p:ph type="body" sz="quarter" idx="10"/>
          </p:nvPr>
        </p:nvSpPr>
        <p:spPr/>
        <p:txBody>
          <a:bodyPr/>
          <a:lstStyle/>
          <a:p>
            <a:r>
              <a:rPr lang="en-US" dirty="0" smtClean="0"/>
              <a:t>Tiles are not </a:t>
            </a:r>
            <a:br>
              <a:rPr lang="en-US" dirty="0" smtClean="0"/>
            </a:br>
            <a:r>
              <a:rPr lang="en-US" dirty="0" smtClean="0"/>
              <a:t>always the same size</a:t>
            </a:r>
          </a:p>
          <a:p>
            <a:r>
              <a:rPr lang="en-US" dirty="0" smtClean="0"/>
              <a:t>Tiles adapt to</a:t>
            </a:r>
            <a:br>
              <a:rPr lang="en-US" dirty="0" smtClean="0"/>
            </a:br>
            <a:r>
              <a:rPr lang="en-US" dirty="0" smtClean="0"/>
              <a:t>the screen they are on</a:t>
            </a:r>
          </a:p>
          <a:p>
            <a:pPr lvl="1"/>
            <a:r>
              <a:rPr lang="en-US" dirty="0" smtClean="0"/>
              <a:t>Since the Start grid has different densities </a:t>
            </a:r>
          </a:p>
          <a:p>
            <a:pPr lvl="1"/>
            <a:r>
              <a:rPr lang="en-US" dirty="0" smtClean="0"/>
              <a:t>and adapts to the screen size of your device, </a:t>
            </a:r>
          </a:p>
          <a:p>
            <a:pPr lvl="1"/>
            <a:r>
              <a:rPr lang="en-US" dirty="0" smtClean="0"/>
              <a:t>so do our tiles and the content within them. </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30495" y="575026"/>
            <a:ext cx="4362698" cy="5546611"/>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5234" y="545457"/>
            <a:ext cx="4407529" cy="5603608"/>
          </a:xfrm>
          <a:prstGeom prst="rect">
            <a:avLst/>
          </a:prstGeom>
        </p:spPr>
      </p:pic>
      <p:sp>
        <p:nvSpPr>
          <p:cNvPr id="8" name="Subtitle 2"/>
          <p:cNvSpPr txBox="1">
            <a:spLocks/>
          </p:cNvSpPr>
          <p:nvPr/>
        </p:nvSpPr>
        <p:spPr>
          <a:xfrm>
            <a:off x="8433223" y="476444"/>
            <a:ext cx="227216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High density example</a:t>
            </a:r>
          </a:p>
        </p:txBody>
      </p:sp>
      <p:sp>
        <p:nvSpPr>
          <p:cNvPr id="9" name="Subtitle 2"/>
          <p:cNvSpPr txBox="1">
            <a:spLocks/>
          </p:cNvSpPr>
          <p:nvPr/>
        </p:nvSpPr>
        <p:spPr>
          <a:xfrm>
            <a:off x="8435542" y="451167"/>
            <a:ext cx="2272164" cy="26328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Low density example</a:t>
            </a:r>
          </a:p>
        </p:txBody>
      </p:sp>
    </p:spTree>
    <p:extLst>
      <p:ext uri="{BB962C8B-B14F-4D97-AF65-F5344CB8AC3E}">
        <p14:creationId xmlns:p14="http://schemas.microsoft.com/office/powerpoint/2010/main" val="41845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TW" altLang="en-US" dirty="0" smtClean="0"/>
              <a:t>動態磚範本</a:t>
            </a:r>
            <a:endParaRPr lang="en-US" dirty="0"/>
          </a:p>
        </p:txBody>
      </p:sp>
    </p:spTree>
    <p:extLst>
      <p:ext uri="{BB962C8B-B14F-4D97-AF65-F5344CB8AC3E}">
        <p14:creationId xmlns:p14="http://schemas.microsoft.com/office/powerpoint/2010/main" val="425524984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921" y="267420"/>
            <a:ext cx="9772160" cy="6323162"/>
          </a:xfrm>
          <a:prstGeom prst="rect">
            <a:avLst/>
          </a:prstGeom>
        </p:spPr>
      </p:pic>
    </p:spTree>
    <p:extLst>
      <p:ext uri="{BB962C8B-B14F-4D97-AF65-F5344CB8AC3E}">
        <p14:creationId xmlns:p14="http://schemas.microsoft.com/office/powerpoint/2010/main" val="23498964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zh-TW" altLang="en-US" dirty="0" smtClean="0"/>
              <a:t>傳統的範本</a:t>
            </a:r>
            <a:endParaRPr lang="en-US" dirty="0"/>
          </a:p>
        </p:txBody>
      </p:sp>
      <p:sp>
        <p:nvSpPr>
          <p:cNvPr id="4" name="Text Placeholder 3"/>
          <p:cNvSpPr>
            <a:spLocks noGrp="1"/>
          </p:cNvSpPr>
          <p:nvPr>
            <p:ph type="body" sz="quarter" idx="10"/>
          </p:nvPr>
        </p:nvSpPr>
        <p:spPr>
          <a:xfrm>
            <a:off x="257174" y="1204913"/>
            <a:ext cx="6959357" cy="5653087"/>
          </a:xfrm>
        </p:spPr>
        <p:txBody>
          <a:bodyPr/>
          <a:lstStyle/>
          <a:p>
            <a:r>
              <a:rPr lang="en-US" dirty="0"/>
              <a:t>If </a:t>
            </a:r>
            <a:r>
              <a:rPr lang="en-US" dirty="0" smtClean="0"/>
              <a:t>a </a:t>
            </a:r>
            <a:r>
              <a:rPr lang="en-US" dirty="0"/>
              <a:t>template </a:t>
            </a:r>
            <a:r>
              <a:rPr lang="en-US" dirty="0" smtClean="0"/>
              <a:t>meets </a:t>
            </a:r>
            <a:r>
              <a:rPr lang="en-US" dirty="0"/>
              <a:t>your </a:t>
            </a:r>
            <a:r>
              <a:rPr lang="en-US" dirty="0" smtClean="0"/>
              <a:t>needs, go ahead and use it. </a:t>
            </a:r>
          </a:p>
          <a:p>
            <a:r>
              <a:rPr lang="en-US" dirty="0" smtClean="0"/>
              <a:t>Previous templates remain</a:t>
            </a:r>
          </a:p>
          <a:p>
            <a:pPr lvl="1"/>
            <a:r>
              <a:rPr lang="en-US" dirty="0" smtClean="0"/>
              <a:t>Phone and Windows templates have been merged</a:t>
            </a:r>
          </a:p>
          <a:p>
            <a:pPr lvl="1"/>
            <a:r>
              <a:rPr lang="en-US" dirty="0" smtClean="0"/>
              <a:t>There are over 80 templates available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148" y="366215"/>
            <a:ext cx="3361593" cy="3895677"/>
          </a:xfrm>
          <a:prstGeom prst="rect">
            <a:avLst/>
          </a:prstGeom>
        </p:spPr>
      </p:pic>
    </p:spTree>
    <p:extLst>
      <p:ext uri="{BB962C8B-B14F-4D97-AF65-F5344CB8AC3E}">
        <p14:creationId xmlns:p14="http://schemas.microsoft.com/office/powerpoint/2010/main" val="156200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建立 </a:t>
            </a:r>
            <a:r>
              <a:rPr lang="en-US" altLang="zh-TW" dirty="0" err="1" smtClean="0"/>
              <a:t>SecondaryTile</a:t>
            </a:r>
            <a:endParaRPr lang="en-US" dirty="0"/>
          </a:p>
        </p:txBody>
      </p:sp>
      <p:sp>
        <p:nvSpPr>
          <p:cNvPr id="5" name="Text Placeholder 4"/>
          <p:cNvSpPr>
            <a:spLocks noGrp="1"/>
          </p:cNvSpPr>
          <p:nvPr>
            <p:ph type="body" sz="quarter" idx="10"/>
          </p:nvPr>
        </p:nvSpPr>
        <p:spPr>
          <a:xfrm>
            <a:off x="269241" y="1197639"/>
            <a:ext cx="11653522" cy="5431074"/>
          </a:xfrm>
        </p:spPr>
        <p:txBody>
          <a:bodyPr/>
          <a:lstStyle/>
          <a:p>
            <a:pPr>
              <a:lnSpc>
                <a:spcPct val="100000"/>
              </a:lnSpc>
              <a:spcBef>
                <a:spcPts val="400"/>
              </a:spcBef>
            </a:pPr>
            <a:endParaRPr lang="en-US" sz="1961" dirty="0">
              <a:solidFill>
                <a:srgbClr val="0000FF"/>
              </a:solidFill>
              <a:highlight>
                <a:srgbClr val="FFFFFF"/>
              </a:highlight>
            </a:endParaRP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tileId</a:t>
            </a:r>
            <a:r>
              <a:rPr lang="en-US" sz="1961" dirty="0">
                <a:solidFill>
                  <a:srgbClr val="000000"/>
                </a:solidFill>
                <a:highlight>
                  <a:srgbClr val="FFFFFF"/>
                </a:highlight>
              </a:rPr>
              <a:t> = </a:t>
            </a:r>
            <a:r>
              <a:rPr lang="en-US" sz="1961" dirty="0">
                <a:solidFill>
                  <a:srgbClr val="A31515"/>
                </a:solidFill>
                <a:highlight>
                  <a:srgbClr val="FFFFFF"/>
                </a:highlight>
              </a:rPr>
              <a:t>"</a:t>
            </a:r>
            <a:r>
              <a:rPr lang="en-US" sz="1961" dirty="0" err="1">
                <a:solidFill>
                  <a:srgbClr val="A31515"/>
                </a:solidFill>
                <a:highlight>
                  <a:srgbClr val="FFFFFF"/>
                </a:highlight>
              </a:rPr>
              <a:t>DetailsTile</a:t>
            </a:r>
            <a:r>
              <a:rPr lang="en-US" sz="1961" dirty="0">
                <a:solidFill>
                  <a:srgbClr val="A31515"/>
                </a:solidFill>
                <a:highlight>
                  <a:srgbClr val="FFFFFF"/>
                </a:highlight>
              </a:rPr>
              <a:t>"</a:t>
            </a:r>
            <a:r>
              <a:rPr lang="en-US" sz="1961" dirty="0">
                <a:solidFill>
                  <a:srgbClr val="000000"/>
                </a:solidFill>
                <a:highlight>
                  <a:srgbClr val="FFFFFF"/>
                </a:highlight>
              </a:rPr>
              <a:t>;</a:t>
            </a: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pinned = </a:t>
            </a:r>
            <a:r>
              <a:rPr lang="en-US" sz="1961" dirty="0" err="1">
                <a:solidFill>
                  <a:srgbClr val="2B91AF"/>
                </a:solidFill>
                <a:highlight>
                  <a:srgbClr val="FFFFFF"/>
                </a:highlight>
              </a:rPr>
              <a:t>SecondaryTile</a:t>
            </a:r>
            <a:r>
              <a:rPr lang="en-US" sz="1961" dirty="0" err="1">
                <a:solidFill>
                  <a:srgbClr val="000000"/>
                </a:solidFill>
                <a:highlight>
                  <a:srgbClr val="FFFFFF"/>
                </a:highlight>
              </a:rPr>
              <a:t>.Exists</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(!pinned)</a:t>
            </a:r>
          </a:p>
          <a:p>
            <a:pPr>
              <a:lnSpc>
                <a:spcPct val="100000"/>
              </a:lnSpc>
              <a:spcBef>
                <a:spcPts val="400"/>
              </a:spcBef>
            </a:pPr>
            <a:r>
              <a:rPr lang="en-US" sz="1961" dirty="0">
                <a:solidFill>
                  <a:srgbClr val="000000"/>
                </a:solidFill>
                <a:highlight>
                  <a:srgbClr val="FFFFFF"/>
                </a:highlight>
              </a:rPr>
              <a:t>{</a:t>
            </a:r>
          </a:p>
          <a:p>
            <a:pPr>
              <a:lnSpc>
                <a:spcPct val="100000"/>
              </a:lnSpc>
              <a:spcBef>
                <a:spcPts val="400"/>
              </a:spcBef>
            </a:pPr>
            <a:r>
              <a:rPr lang="en-US" sz="1961" dirty="0" smtClean="0">
                <a:solidFill>
                  <a:srgbClr val="0000FF"/>
                </a:solidFill>
                <a:highlight>
                  <a:srgbClr val="FFFFFF"/>
                </a:highlight>
              </a:rPr>
              <a:t>    </a:t>
            </a:r>
            <a:r>
              <a:rPr lang="en-US" sz="1961" dirty="0" err="1" smtClean="0">
                <a:solidFill>
                  <a:srgbClr val="0000FF"/>
                </a:solidFill>
                <a:highlight>
                  <a:srgbClr val="FFFFFF"/>
                </a:highlight>
              </a:rPr>
              <a:t>var</a:t>
            </a:r>
            <a:r>
              <a:rPr lang="en-US" sz="1961" dirty="0" smtClean="0">
                <a:solidFill>
                  <a:srgbClr val="000000"/>
                </a:solidFill>
                <a:highlight>
                  <a:srgbClr val="FFFFFF"/>
                </a:highlight>
              </a:rPr>
              <a:t> </a:t>
            </a:r>
            <a:r>
              <a:rPr lang="en-US" sz="1961" dirty="0">
                <a:solidFill>
                  <a:srgbClr val="000000"/>
                </a:solidFill>
                <a:highlight>
                  <a:srgbClr val="FFFFFF"/>
                </a:highlight>
              </a:rPr>
              <a:t>tile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SecondaryTile</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r>
              <a:rPr lang="en-US" sz="1961" dirty="0">
                <a:solidFill>
                  <a:srgbClr val="000000"/>
                </a:solidFill>
                <a:highlight>
                  <a:srgbClr val="FFFFFF"/>
                </a:highlight>
              </a:rPr>
              <a:t>        </a:t>
            </a:r>
            <a:r>
              <a:rPr lang="en-US" sz="1961" dirty="0" err="1">
                <a:solidFill>
                  <a:srgbClr val="000000"/>
                </a:solidFill>
                <a:highlight>
                  <a:srgbClr val="FFFFFF"/>
                </a:highlight>
              </a:rPr>
              <a:t>DisplayName</a:t>
            </a:r>
            <a:r>
              <a:rPr lang="en-US" sz="1961" dirty="0">
                <a:solidFill>
                  <a:srgbClr val="000000"/>
                </a:solidFill>
                <a:highlight>
                  <a:srgbClr val="FFFFFF"/>
                </a:highlight>
              </a:rPr>
              <a:t> = </a:t>
            </a:r>
            <a:r>
              <a:rPr lang="en-US" sz="1961" dirty="0">
                <a:solidFill>
                  <a:srgbClr val="A31515"/>
                </a:solidFill>
                <a:highlight>
                  <a:srgbClr val="FFFFFF"/>
                </a:highlight>
              </a:rPr>
              <a:t>"Record details"</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        Arguments = </a:t>
            </a:r>
            <a:r>
              <a:rPr lang="en-US" sz="1961" dirty="0">
                <a:solidFill>
                  <a:srgbClr val="A31515"/>
                </a:solidFill>
                <a:highlight>
                  <a:srgbClr val="FFFFFF"/>
                </a:highlight>
              </a:rPr>
              <a:t>"123"</a:t>
            </a:r>
            <a:endParaRPr lang="en-US" sz="1961" dirty="0">
              <a:solidFill>
                <a:srgbClr val="000000"/>
              </a:solidFill>
              <a:highlight>
                <a:srgbClr val="FFFFFF"/>
              </a:highlight>
            </a:endParaRP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smtClean="0">
                <a:solidFill>
                  <a:srgbClr val="008000"/>
                </a:solidFill>
                <a:highlight>
                  <a:srgbClr val="FFFFFF"/>
                </a:highlight>
              </a:rPr>
              <a:t>    // </a:t>
            </a:r>
            <a:r>
              <a:rPr lang="en-US" sz="1961" dirty="0">
                <a:solidFill>
                  <a:srgbClr val="008000"/>
                </a:solidFill>
                <a:highlight>
                  <a:srgbClr val="FFFFFF"/>
                </a:highlight>
              </a:rPr>
              <a:t>extra </a:t>
            </a:r>
            <a:r>
              <a:rPr lang="en-US" sz="1961" dirty="0" smtClean="0">
                <a:solidFill>
                  <a:srgbClr val="008000"/>
                </a:solidFill>
                <a:highlight>
                  <a:srgbClr val="FFFFFF"/>
                </a:highlight>
              </a:rPr>
              <a:t>details</a:t>
            </a: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    </a:t>
            </a:r>
            <a:r>
              <a:rPr lang="en-US" sz="1961" dirty="0" err="1">
                <a:solidFill>
                  <a:srgbClr val="0000FF"/>
                </a:solidFill>
                <a:highlight>
                  <a:srgbClr val="FFFFFF"/>
                </a:highlight>
              </a:rPr>
              <a:t>var</a:t>
            </a:r>
            <a:r>
              <a:rPr lang="en-US" sz="1961" dirty="0">
                <a:solidFill>
                  <a:srgbClr val="000000"/>
                </a:solidFill>
                <a:highlight>
                  <a:srgbClr val="FFFFFF"/>
                </a:highlight>
              </a:rPr>
              <a:t> success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tile.RequestCreateAsync</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a:t>
            </a:r>
            <a:endParaRPr lang="en-US" sz="1961" dirty="0"/>
          </a:p>
        </p:txBody>
      </p:sp>
      <p:sp>
        <p:nvSpPr>
          <p:cNvPr id="8" name="Rectangle 7"/>
          <p:cNvSpPr/>
          <p:nvPr/>
        </p:nvSpPr>
        <p:spPr bwMode="auto">
          <a:xfrm>
            <a:off x="269239" y="1566298"/>
            <a:ext cx="6125570" cy="89642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4021448"/>
            <a:ext cx="4706230" cy="89642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760286" y="5768941"/>
            <a:ext cx="4706230"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470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zh-TW" altLang="en-US" dirty="0" smtClean="0"/>
              <a:t>使用</a:t>
            </a:r>
            <a:r>
              <a:rPr lang="en-US" dirty="0" smtClean="0"/>
              <a:t> </a:t>
            </a:r>
            <a:r>
              <a:rPr lang="en-US" dirty="0" smtClean="0"/>
              <a:t>secondary tiles </a:t>
            </a:r>
            <a:r>
              <a:rPr lang="zh-TW" altLang="en-US" dirty="0" smtClean="0"/>
              <a:t>來處理深度連結 </a:t>
            </a:r>
            <a:r>
              <a:rPr lang="en-US" altLang="zh-TW" dirty="0" smtClean="0"/>
              <a:t>(</a:t>
            </a:r>
            <a:r>
              <a:rPr lang="en-US" dirty="0" smtClean="0"/>
              <a:t>deep-link</a:t>
            </a:r>
            <a:r>
              <a:rPr lang="en-US" altLang="zh-TW" dirty="0" smtClean="0"/>
              <a:t>)</a:t>
            </a:r>
            <a:endParaRPr lang="en-US" dirty="0"/>
          </a:p>
        </p:txBody>
      </p:sp>
    </p:spTree>
    <p:extLst>
      <p:ext uri="{BB962C8B-B14F-4D97-AF65-F5344CB8AC3E}">
        <p14:creationId xmlns:p14="http://schemas.microsoft.com/office/powerpoint/2010/main" val="134933194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7451" y="1724192"/>
            <a:ext cx="10757098" cy="3409616"/>
          </a:xfrm>
          <a:prstGeom prst="rect">
            <a:avLst/>
          </a:prstGeom>
        </p:spPr>
      </p:pic>
    </p:spTree>
    <p:extLst>
      <p:ext uri="{BB962C8B-B14F-4D97-AF65-F5344CB8AC3E}">
        <p14:creationId xmlns:p14="http://schemas.microsoft.com/office/powerpoint/2010/main" val="156406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TW" altLang="en-US" dirty="0" smtClean="0"/>
              <a:t>自適應 </a:t>
            </a:r>
            <a:r>
              <a:rPr lang="en-US" altLang="zh-TW" dirty="0" smtClean="0"/>
              <a:t>(adaptive) </a:t>
            </a:r>
            <a:r>
              <a:rPr lang="zh-TW" altLang="en-US" dirty="0" smtClean="0"/>
              <a:t>範本</a:t>
            </a:r>
            <a:endParaRPr lang="en-US" dirty="0"/>
          </a:p>
        </p:txBody>
      </p:sp>
    </p:spTree>
    <p:extLst>
      <p:ext uri="{BB962C8B-B14F-4D97-AF65-F5344CB8AC3E}">
        <p14:creationId xmlns:p14="http://schemas.microsoft.com/office/powerpoint/2010/main" val="190781429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背景執行</a:t>
            </a:r>
            <a:endParaRPr lang="en-US" dirty="0"/>
          </a:p>
        </p:txBody>
      </p:sp>
      <p:sp>
        <p:nvSpPr>
          <p:cNvPr id="97" name="Content Placeholder 96"/>
          <p:cNvSpPr>
            <a:spLocks noGrp="1"/>
          </p:cNvSpPr>
          <p:nvPr>
            <p:ph type="body" sz="quarter" idx="4294967295"/>
          </p:nvPr>
        </p:nvSpPr>
        <p:spPr>
          <a:xfrm>
            <a:off x="0" y="1189038"/>
            <a:ext cx="11652250" cy="723900"/>
          </a:xfrm>
        </p:spPr>
        <p:txBody>
          <a:bodyPr/>
          <a:lstStyle/>
          <a:p>
            <a:r>
              <a:rPr lang="zh-TW" altLang="en-US" dirty="0" smtClean="0"/>
              <a:t>當 </a:t>
            </a:r>
            <a:r>
              <a:rPr lang="en-US" altLang="zh-TW" dirty="0" smtClean="0"/>
              <a:t>app </a:t>
            </a:r>
            <a:r>
              <a:rPr lang="zh-TW" altLang="en-US" dirty="0" smtClean="0"/>
              <a:t>暫停執行時仍能處理資料</a:t>
            </a:r>
            <a:endParaRPr lang="en-US" dirty="0"/>
          </a:p>
        </p:txBody>
      </p:sp>
      <p:sp>
        <p:nvSpPr>
          <p:cNvPr id="15" name="Rectangle 14"/>
          <p:cNvSpPr/>
          <p:nvPr/>
        </p:nvSpPr>
        <p:spPr>
          <a:xfrm>
            <a:off x="4229467" y="2607276"/>
            <a:ext cx="3585699" cy="3585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nSpc>
                <a:spcPct val="90000"/>
              </a:lnSpc>
              <a:spcBef>
                <a:spcPts val="800"/>
              </a:spcBef>
            </a:pPr>
            <a:r>
              <a:rPr lang="en-US" sz="2666" dirty="0">
                <a:solidFill>
                  <a:srgbClr val="FFFFFF"/>
                </a:solidFill>
              </a:rPr>
              <a:t>Draw users into your app</a:t>
            </a:r>
          </a:p>
          <a:p>
            <a:pPr>
              <a:lnSpc>
                <a:spcPct val="90000"/>
              </a:lnSpc>
              <a:spcBef>
                <a:spcPts val="800"/>
              </a:spcBef>
            </a:pPr>
            <a:endParaRPr lang="en-US" sz="2666" dirty="0">
              <a:solidFill>
                <a:srgbClr val="FFFFFF"/>
              </a:solidFill>
            </a:endParaRPr>
          </a:p>
          <a:p>
            <a:pPr>
              <a:lnSpc>
                <a:spcPct val="90000"/>
              </a:lnSpc>
              <a:spcBef>
                <a:spcPts val="800"/>
              </a:spcBef>
            </a:pPr>
            <a:endParaRPr lang="en-US" sz="2666" dirty="0">
              <a:solidFill>
                <a:srgbClr val="FFFFFF"/>
              </a:solidFill>
            </a:endParaRPr>
          </a:p>
          <a:p>
            <a:pPr>
              <a:lnSpc>
                <a:spcPct val="90000"/>
              </a:lnSpc>
              <a:spcBef>
                <a:spcPts val="800"/>
              </a:spcBef>
            </a:pPr>
            <a:endParaRPr lang="en-US" sz="2666" dirty="0">
              <a:solidFill>
                <a:srgbClr val="FFFFFF"/>
              </a:solidFill>
            </a:endParaRPr>
          </a:p>
          <a:p>
            <a:pPr>
              <a:lnSpc>
                <a:spcPct val="90000"/>
              </a:lnSpc>
              <a:spcBef>
                <a:spcPts val="800"/>
              </a:spcBef>
            </a:pPr>
            <a:r>
              <a:rPr lang="en-US" sz="2666" dirty="0">
                <a:solidFill>
                  <a:srgbClr val="FFFFFF"/>
                </a:solidFill>
              </a:rPr>
              <a:t>Delight them with features</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45384" y="2607875"/>
            <a:ext cx="3585102" cy="358510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814148" y="2607277"/>
            <a:ext cx="3585699" cy="3585699"/>
          </a:xfrm>
          <a:prstGeom prst="rect">
            <a:avLst/>
          </a:prstGeom>
        </p:spPr>
      </p:pic>
    </p:spTree>
    <p:extLst>
      <p:ext uri="{BB962C8B-B14F-4D97-AF65-F5344CB8AC3E}">
        <p14:creationId xmlns:p14="http://schemas.microsoft.com/office/powerpoint/2010/main" val="3806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tiles</a:t>
            </a:r>
            <a:endParaRPr lang="en-US" dirty="0"/>
          </a:p>
        </p:txBody>
      </p:sp>
      <p:sp>
        <p:nvSpPr>
          <p:cNvPr id="4" name="Text Placeholder 3"/>
          <p:cNvSpPr>
            <a:spLocks noGrp="1"/>
          </p:cNvSpPr>
          <p:nvPr>
            <p:ph type="body" sz="quarter" idx="10"/>
          </p:nvPr>
        </p:nvSpPr>
        <p:spPr>
          <a:xfrm>
            <a:off x="269241" y="1197640"/>
            <a:ext cx="11653522" cy="5762972"/>
          </a:xfrm>
        </p:spPr>
        <p:txBody>
          <a:bodyPr/>
          <a:lstStyle/>
          <a:p>
            <a:pPr>
              <a:spcBef>
                <a:spcPts val="400"/>
              </a:spcBef>
            </a:pPr>
            <a:r>
              <a:rPr lang="en-US" sz="1961" dirty="0">
                <a:solidFill>
                  <a:schemeClr val="accent1"/>
                </a:solidFill>
              </a:rPr>
              <a:t>&lt;tile&gt;</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   &lt;binding template="</a:t>
            </a:r>
            <a:r>
              <a:rPr lang="en-US" sz="1961" dirty="0" err="1">
                <a:solidFill>
                  <a:schemeClr val="accent1"/>
                </a:solidFill>
              </a:rPr>
              <a:t>TileMedium</a:t>
            </a:r>
            <a:r>
              <a:rPr lang="en-US" sz="1961" dirty="0">
                <a:solidFill>
                  <a:schemeClr val="accent1"/>
                </a:solidFill>
              </a:rPr>
              <a:t>"&gt;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&lt;text hint-style="subtitle"&gt;</a:t>
            </a:r>
            <a:r>
              <a:rPr lang="en-US" sz="1961" dirty="0">
                <a:solidFill>
                  <a:schemeClr val="accent6"/>
                </a:solidFill>
              </a:rPr>
              <a:t>John Doe</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Photos from our trip</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Thought you might…</a:t>
            </a:r>
            <a:r>
              <a:rPr lang="en-US" sz="1961" dirty="0">
                <a:solidFill>
                  <a:schemeClr val="accent1"/>
                </a:solidFill>
              </a:rPr>
              <a:t>&lt;/text&gt;</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&lt;/binding&gt;   </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&lt;/tile&gt;</a:t>
            </a:r>
          </a:p>
          <a:p>
            <a:pPr>
              <a:spcBef>
                <a:spcPts val="400"/>
              </a:spcBef>
            </a:pPr>
            <a:endParaRPr lang="en-US" sz="1961" dirty="0">
              <a:solidFill>
                <a:schemeClr val="accent1"/>
              </a:solidFill>
            </a:endParaRPr>
          </a:p>
        </p:txBody>
      </p:sp>
      <p:pic>
        <p:nvPicPr>
          <p:cNvPr id="6" name="Picture 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435599" y="2457873"/>
            <a:ext cx="3436295"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16259" y="4079126"/>
            <a:ext cx="3062785"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339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tiles</a:t>
            </a:r>
            <a:endParaRPr lang="en-US" dirty="0"/>
          </a:p>
        </p:txBody>
      </p:sp>
      <p:sp>
        <p:nvSpPr>
          <p:cNvPr id="3" name="Text Placeholder 2"/>
          <p:cNvSpPr>
            <a:spLocks noGrp="1"/>
          </p:cNvSpPr>
          <p:nvPr>
            <p:ph type="body" sz="quarter" idx="10"/>
          </p:nvPr>
        </p:nvSpPr>
        <p:spPr>
          <a:xfrm>
            <a:off x="269241" y="1197640"/>
            <a:ext cx="11653522" cy="5355642"/>
          </a:xfrm>
        </p:spPr>
        <p:txBody>
          <a:bodyPr/>
          <a:lstStyle/>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&lt;tile&gt;</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&lt;binding template="</a:t>
            </a:r>
            <a:r>
              <a:rPr lang="en-US" sz="1961" dirty="0" err="1">
                <a:solidFill>
                  <a:schemeClr val="accent1"/>
                </a:solidFill>
              </a:rPr>
              <a:t>TileMedium</a:t>
            </a:r>
            <a:r>
              <a:rPr lang="en-US" sz="1961" dirty="0">
                <a:solidFill>
                  <a:schemeClr val="accent1"/>
                </a:solidFill>
              </a:rPr>
              <a:t>"&gt;</a:t>
            </a:r>
          </a:p>
          <a:p>
            <a:pPr defTabSz="914367">
              <a:spcBef>
                <a:spcPts val="0"/>
              </a:spcBef>
              <a:spcAft>
                <a:spcPts val="588"/>
              </a:spcAft>
            </a:pPr>
            <a:r>
              <a:rPr lang="en-US" sz="1961" dirty="0">
                <a:solidFill>
                  <a:schemeClr val="accent1"/>
                </a:solidFill>
              </a:rPr>
              <a:t>  &lt;image source="Assets\image.png" placement="background" /&gt;</a:t>
            </a:r>
          </a:p>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  &lt;text hint-wrap="true"&gt;</a:t>
            </a:r>
          </a:p>
          <a:p>
            <a:pPr defTabSz="914367">
              <a:spcBef>
                <a:spcPts val="0"/>
              </a:spcBef>
              <a:spcAft>
                <a:spcPts val="588"/>
              </a:spcAft>
            </a:pPr>
            <a:r>
              <a:rPr lang="en-US" sz="1961" dirty="0">
                <a:solidFill>
                  <a:schemeClr val="accent1"/>
                </a:solidFill>
              </a:rPr>
              <a:t>	</a:t>
            </a:r>
            <a:r>
              <a:rPr lang="en-US" sz="1961" dirty="0">
                <a:solidFill>
                  <a:schemeClr val="accent6"/>
                </a:solidFill>
              </a:rPr>
              <a:t>Microsoft HoloLens: A </a:t>
            </a:r>
          </a:p>
          <a:p>
            <a:pPr defTabSz="914367">
              <a:spcBef>
                <a:spcPts val="0"/>
              </a:spcBef>
              <a:spcAft>
                <a:spcPts val="588"/>
              </a:spcAft>
            </a:pPr>
            <a:r>
              <a:rPr lang="en-US" sz="1961" dirty="0">
                <a:solidFill>
                  <a:schemeClr val="accent6"/>
                </a:solidFill>
              </a:rPr>
              <a:t>	Sensational Vision of the PC’s Future</a:t>
            </a:r>
          </a:p>
          <a:p>
            <a:pPr defTabSz="914367">
              <a:spcBef>
                <a:spcPts val="0"/>
              </a:spcBef>
              <a:spcAft>
                <a:spcPts val="588"/>
              </a:spcAft>
            </a:pPr>
            <a:r>
              <a:rPr lang="en-US" sz="1961" dirty="0">
                <a:solidFill>
                  <a:schemeClr val="accent1"/>
                </a:solidFill>
              </a:rPr>
              <a:t>  &lt;/text&gt;</a:t>
            </a:r>
          </a:p>
          <a:p>
            <a:pPr defTabSz="914367">
              <a:spcBef>
                <a:spcPts val="0"/>
              </a:spcBef>
              <a:spcAft>
                <a:spcPts val="588"/>
              </a:spcAft>
            </a:pPr>
            <a:r>
              <a:rPr lang="en-US" sz="1961" dirty="0">
                <a:solidFill>
                  <a:schemeClr val="accent1"/>
                </a:solidFill>
              </a:rPr>
              <a:t>&lt;/binding&gt;   </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&lt;/tile&gt;</a:t>
            </a:r>
          </a:p>
          <a:p>
            <a:endParaRPr lang="en-US" sz="1961" dirty="0">
              <a:solidFill>
                <a:schemeClr val="accent1"/>
              </a:solidFill>
            </a:endParaRPr>
          </a:p>
          <a:p>
            <a:endParaRPr lang="en-US" sz="1961"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28469" y="3279596"/>
            <a:ext cx="2734574" cy="42976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389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Adaptive samples</a:t>
            </a:r>
            <a:endParaRPr lang="en-US" dirty="0"/>
          </a:p>
        </p:txBody>
      </p:sp>
    </p:spTree>
    <p:extLst>
      <p:ext uri="{BB962C8B-B14F-4D97-AF65-F5344CB8AC3E}">
        <p14:creationId xmlns:p14="http://schemas.microsoft.com/office/powerpoint/2010/main" val="8133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Small Tile</a:t>
            </a:r>
            <a:endParaRPr lang="en-US" dirty="0"/>
          </a:p>
        </p:txBody>
      </p:sp>
      <p:sp>
        <p:nvSpPr>
          <p:cNvPr id="4" name="Text Placeholder 3"/>
          <p:cNvSpPr>
            <a:spLocks noGrp="1"/>
          </p:cNvSpPr>
          <p:nvPr>
            <p:ph type="body" sz="quarter" idx="4294967295"/>
          </p:nvPr>
        </p:nvSpPr>
        <p:spPr>
          <a:xfrm>
            <a:off x="0" y="1196975"/>
            <a:ext cx="11652250" cy="1449388"/>
          </a:xfrm>
        </p:spPr>
        <p:txBody>
          <a:bodyPr/>
          <a:lstStyle/>
          <a:p>
            <a:endParaRPr lang="en-US" sz="1961" dirty="0">
              <a:latin typeface="Consolas" panose="020B0609020204030204" pitchFamily="49" charset="0"/>
              <a:cs typeface="Consolas" panose="020B0609020204030204" pitchFamily="49" charset="0"/>
            </a:endParaRP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TileSmall</a:t>
            </a:r>
            <a:r>
              <a:rPr lang="en-US" sz="1961" dirty="0">
                <a:latin typeface="Consolas" panose="020B0609020204030204" pitchFamily="49" charset="0"/>
                <a:cs typeface="Consolas" panose="020B0609020204030204" pitchFamily="49" charset="0"/>
              </a:rPr>
              <a:t>" </a:t>
            </a:r>
          </a:p>
          <a:p>
            <a:r>
              <a:rPr lang="en-US" sz="1961" dirty="0">
                <a:latin typeface="Consolas" panose="020B0609020204030204" pitchFamily="49" charset="0"/>
                <a:cs typeface="Consolas" panose="020B0609020204030204" pitchFamily="49" charset="0"/>
              </a:rPr>
              <a:t>    branding="none" hint-</a:t>
            </a:r>
            <a:r>
              <a:rPr lang="en-US" sz="1961" dirty="0" err="1">
                <a:latin typeface="Consolas" panose="020B0609020204030204" pitchFamily="49" charset="0"/>
                <a:cs typeface="Consolas" panose="020B0609020204030204" pitchFamily="49" charset="0"/>
              </a:rPr>
              <a:t>textStacking</a:t>
            </a:r>
            <a:r>
              <a:rPr lang="en-US" sz="1961" dirty="0">
                <a:latin typeface="Consolas" panose="020B0609020204030204" pitchFamily="49" charset="0"/>
                <a:cs typeface="Consolas" panose="020B0609020204030204" pitchFamily="49" charset="0"/>
              </a:rPr>
              <a:t>="center"&gt;</a:t>
            </a: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a:srcRect l="2532" t="2336" r="1131" b="3187"/>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24950" y="1767352"/>
            <a:ext cx="3010619" cy="48414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973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1: Medium Tile</a:t>
            </a:r>
            <a:endParaRPr lang="en-US" dirty="0"/>
          </a:p>
        </p:txBody>
      </p:sp>
      <p:sp>
        <p:nvSpPr>
          <p:cNvPr id="4" name="Text Placeholder 3"/>
          <p:cNvSpPr>
            <a:spLocks noGrp="1"/>
          </p:cNvSpPr>
          <p:nvPr>
            <p:ph type="body" sz="quarter" idx="4294967295"/>
          </p:nvPr>
        </p:nvSpPr>
        <p:spPr>
          <a:xfrm>
            <a:off x="0" y="1196975"/>
            <a:ext cx="11652250" cy="3771900"/>
          </a:xfrm>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TileMedium</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branding="Name"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hint-wrap="true"&gt;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a:srcRect l="2532" t="2336" r="1131" b="3187"/>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66604" y="1514725"/>
            <a:ext cx="3029349" cy="49523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033693" y="2458528"/>
            <a:ext cx="3150118" cy="463088"/>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63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Wide Tile</a:t>
            </a:r>
            <a:endParaRPr lang="en-US" dirty="0"/>
          </a:p>
        </p:txBody>
      </p:sp>
      <p:sp>
        <p:nvSpPr>
          <p:cNvPr id="4" name="Text Placeholder 3"/>
          <p:cNvSpPr>
            <a:spLocks noGrp="1"/>
          </p:cNvSpPr>
          <p:nvPr>
            <p:ph type="body" sz="quarter" idx="4294967295"/>
          </p:nvPr>
        </p:nvSpPr>
        <p:spPr>
          <a:xfrm>
            <a:off x="0" y="1168400"/>
            <a:ext cx="11652250" cy="5099050"/>
          </a:xfrm>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TileWide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a:srcRect l="2532" t="2336" r="1131" b="3187"/>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75052" y="1412044"/>
            <a:ext cx="2839747"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421855" y="4303122"/>
            <a:ext cx="2582130"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23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Large Tile</a:t>
            </a:r>
            <a:endParaRPr lang="en-US" dirty="0"/>
          </a:p>
        </p:txBody>
      </p:sp>
      <p:sp>
        <p:nvSpPr>
          <p:cNvPr id="4" name="Text Placeholder 3"/>
          <p:cNvSpPr>
            <a:spLocks noGrp="1"/>
          </p:cNvSpPr>
          <p:nvPr>
            <p:ph type="body" sz="quarter" idx="4294967295"/>
          </p:nvPr>
        </p:nvSpPr>
        <p:spPr>
          <a:xfrm>
            <a:off x="0" y="1196975"/>
            <a:ext cx="11652250" cy="5432425"/>
          </a:xfrm>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TileLarge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="http://map.jpg"/&gt;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a:srcRect l="2532" t="2336" r="1131" b="3187"/>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242203" y="1507954"/>
            <a:ext cx="3008828"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7111" y="5641246"/>
            <a:ext cx="6872590"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837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90637" y="1392501"/>
            <a:ext cx="4473348" cy="4063661"/>
          </a:xfrm>
          <a:prstGeom prst="rect">
            <a:avLst/>
          </a:prstGeom>
          <a:ln w="38100">
            <a:solidFill>
              <a:schemeClr val="accent6"/>
            </a:solidFill>
          </a:ln>
        </p:spPr>
      </p:pic>
      <p:pic>
        <p:nvPicPr>
          <p:cNvPr id="10" name="Picture 9"/>
          <p:cNvPicPr>
            <a:picLocks noChangeAspect="1"/>
          </p:cNvPicPr>
          <p:nvPr/>
        </p:nvPicPr>
        <p:blipFill>
          <a:blip r:embed="rId3"/>
          <a:stretch>
            <a:fillRect/>
          </a:stretch>
        </p:blipFill>
        <p:spPr>
          <a:xfrm>
            <a:off x="1388034" y="1390766"/>
            <a:ext cx="4506568" cy="4085807"/>
          </a:xfrm>
          <a:prstGeom prst="rect">
            <a:avLst/>
          </a:prstGeom>
          <a:ln w="38100">
            <a:solidFill>
              <a:schemeClr val="accent6"/>
            </a:solidFill>
          </a:ln>
        </p:spPr>
      </p:pic>
      <p:pic>
        <p:nvPicPr>
          <p:cNvPr id="12" name="Picture 11"/>
          <p:cNvPicPr>
            <a:picLocks noChangeAspect="1"/>
          </p:cNvPicPr>
          <p:nvPr/>
        </p:nvPicPr>
        <p:blipFill>
          <a:blip r:embed="rId4"/>
          <a:stretch>
            <a:fillRect/>
          </a:stretch>
        </p:blipFill>
        <p:spPr>
          <a:xfrm>
            <a:off x="1392373" y="1391634"/>
            <a:ext cx="4451202" cy="4074733"/>
          </a:xfrm>
          <a:prstGeom prst="rect">
            <a:avLst/>
          </a:prstGeom>
          <a:ln w="38100">
            <a:solidFill>
              <a:schemeClr val="accent6"/>
            </a:solidFill>
          </a:ln>
        </p:spPr>
      </p:pic>
      <p:pic>
        <p:nvPicPr>
          <p:cNvPr id="13" name="Picture 12"/>
          <p:cNvPicPr>
            <a:picLocks noChangeAspect="1"/>
          </p:cNvPicPr>
          <p:nvPr/>
        </p:nvPicPr>
        <p:blipFill>
          <a:blip r:embed="rId5"/>
          <a:stretch>
            <a:fillRect/>
          </a:stretch>
        </p:blipFill>
        <p:spPr>
          <a:xfrm>
            <a:off x="1390637" y="1393369"/>
            <a:ext cx="4473348" cy="4052587"/>
          </a:xfrm>
          <a:prstGeom prst="rect">
            <a:avLst/>
          </a:prstGeom>
          <a:ln w="38100">
            <a:solidFill>
              <a:schemeClr val="accent6"/>
            </a:solidFill>
          </a:ln>
        </p:spPr>
      </p:pic>
      <p:pic>
        <p:nvPicPr>
          <p:cNvPr id="14" name="Picture 13"/>
          <p:cNvPicPr>
            <a:picLocks noChangeAspect="1"/>
          </p:cNvPicPr>
          <p:nvPr/>
        </p:nvPicPr>
        <p:blipFill>
          <a:blip r:embed="rId6"/>
          <a:stretch>
            <a:fillRect/>
          </a:stretch>
        </p:blipFill>
        <p:spPr>
          <a:xfrm>
            <a:off x="1392373" y="1391634"/>
            <a:ext cx="4451202" cy="4074733"/>
          </a:xfrm>
          <a:prstGeom prst="rect">
            <a:avLst/>
          </a:prstGeom>
          <a:ln w="38100">
            <a:solidFill>
              <a:schemeClr val="accent6"/>
            </a:solidFill>
          </a:ln>
        </p:spPr>
      </p:pic>
      <p:pic>
        <p:nvPicPr>
          <p:cNvPr id="15" name="Picture 14"/>
          <p:cNvPicPr>
            <a:picLocks noChangeAspect="1"/>
          </p:cNvPicPr>
          <p:nvPr/>
        </p:nvPicPr>
        <p:blipFill>
          <a:blip r:embed="rId7"/>
          <a:stretch>
            <a:fillRect/>
          </a:stretch>
        </p:blipFill>
        <p:spPr>
          <a:xfrm>
            <a:off x="1389771" y="1389032"/>
            <a:ext cx="4484420" cy="4107951"/>
          </a:xfrm>
          <a:prstGeom prst="rect">
            <a:avLst/>
          </a:prstGeom>
          <a:ln w="38100">
            <a:solidFill>
              <a:schemeClr val="accent6"/>
            </a:solidFill>
          </a:ln>
        </p:spPr>
      </p:pic>
      <p:pic>
        <p:nvPicPr>
          <p:cNvPr id="16" name="Picture 15"/>
          <p:cNvPicPr>
            <a:picLocks noChangeAspect="1"/>
          </p:cNvPicPr>
          <p:nvPr/>
        </p:nvPicPr>
        <p:blipFill>
          <a:blip r:embed="rId8"/>
          <a:stretch>
            <a:fillRect/>
          </a:stretch>
        </p:blipFill>
        <p:spPr>
          <a:xfrm>
            <a:off x="1389770" y="1390766"/>
            <a:ext cx="4484422" cy="4085807"/>
          </a:xfrm>
          <a:prstGeom prst="rect">
            <a:avLst/>
          </a:prstGeom>
          <a:ln w="38100">
            <a:solidFill>
              <a:schemeClr val="accent6"/>
            </a:solidFill>
          </a:ln>
        </p:spPr>
      </p:pic>
      <p:sp>
        <p:nvSpPr>
          <p:cNvPr id="18" name="TextBox 17"/>
          <p:cNvSpPr txBox="1"/>
          <p:nvPr/>
        </p:nvSpPr>
        <p:spPr>
          <a:xfrm>
            <a:off x="6288175" y="3460268"/>
            <a:ext cx="3697665" cy="1995894"/>
          </a:xfrm>
          <a:prstGeom prst="rect">
            <a:avLst/>
          </a:prstGeom>
          <a:noFill/>
        </p:spPr>
        <p:txBody>
          <a:bodyPr wrap="none" lIns="179285" tIns="143428" rIns="179285" bIns="143428" rtlCol="0">
            <a:spAutoFit/>
          </a:bodyPr>
          <a:lstStyle/>
          <a:p>
            <a:pPr>
              <a:lnSpc>
                <a:spcPct val="90000"/>
              </a:lnSpc>
              <a:spcAft>
                <a:spcPts val="588"/>
              </a:spcAft>
            </a:pPr>
            <a:r>
              <a:rPr lang="en-US" sz="5882" dirty="0">
                <a:solidFill>
                  <a:schemeClr val="accent1"/>
                </a:solidFill>
                <a:latin typeface="+mj-lt"/>
              </a:rPr>
              <a:t>Adaptive</a:t>
            </a:r>
          </a:p>
          <a:p>
            <a:pPr>
              <a:lnSpc>
                <a:spcPct val="90000"/>
              </a:lnSpc>
              <a:spcAft>
                <a:spcPts val="588"/>
              </a:spcAft>
            </a:pPr>
            <a:r>
              <a:rPr lang="en-US" sz="5882" dirty="0">
                <a:solidFill>
                  <a:schemeClr val="accent1"/>
                </a:solidFill>
                <a:latin typeface="+mj-lt"/>
              </a:rPr>
              <a:t>Templates</a:t>
            </a:r>
          </a:p>
        </p:txBody>
      </p:sp>
    </p:spTree>
    <p:extLst>
      <p:ext uri="{BB962C8B-B14F-4D97-AF65-F5344CB8AC3E}">
        <p14:creationId xmlns:p14="http://schemas.microsoft.com/office/powerpoint/2010/main" val="274759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Toast </a:t>
            </a:r>
            <a:r>
              <a:rPr lang="zh-TW" altLang="en-US" dirty="0" smtClean="0"/>
              <a:t>通知</a:t>
            </a:r>
            <a:endParaRPr lang="en-US" dirty="0"/>
          </a:p>
        </p:txBody>
      </p:sp>
    </p:spTree>
    <p:extLst>
      <p:ext uri="{BB962C8B-B14F-4D97-AF65-F5344CB8AC3E}">
        <p14:creationId xmlns:p14="http://schemas.microsoft.com/office/powerpoint/2010/main" val="353139909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6210"/>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smtClean="0"/>
              <a:t>Toasts</a:t>
            </a:r>
            <a:endParaRPr lang="en-US" dirty="0"/>
          </a:p>
        </p:txBody>
      </p:sp>
      <p:sp>
        <p:nvSpPr>
          <p:cNvPr id="4" name="Text Placeholder 3"/>
          <p:cNvSpPr>
            <a:spLocks noGrp="1"/>
          </p:cNvSpPr>
          <p:nvPr>
            <p:ph type="body" sz="quarter" idx="10"/>
          </p:nvPr>
        </p:nvSpPr>
        <p:spPr/>
        <p:txBody>
          <a:bodyPr/>
          <a:lstStyle/>
          <a:p>
            <a:r>
              <a:rPr lang="en-US" dirty="0" smtClean="0"/>
              <a:t>Glance (consume)</a:t>
            </a:r>
          </a:p>
          <a:p>
            <a:pPr lvl="1"/>
            <a:r>
              <a:rPr lang="en-US" dirty="0" smtClean="0"/>
              <a:t>See new information from your apps.</a:t>
            </a:r>
          </a:p>
          <a:p>
            <a:r>
              <a:rPr lang="en-US" dirty="0" smtClean="0"/>
              <a:t>Act (chase, or take actions)</a:t>
            </a:r>
          </a:p>
          <a:p>
            <a:pPr lvl="1"/>
            <a:r>
              <a:rPr lang="en-US" dirty="0" smtClean="0"/>
              <a:t>Toasts invite you to begin or complete a task. </a:t>
            </a:r>
          </a:p>
          <a:p>
            <a:pPr lvl="1"/>
            <a:r>
              <a:rPr lang="en-US" dirty="0" smtClean="0"/>
              <a:t>The toast is the app’s door by chasing (clicking) it.  </a:t>
            </a:r>
          </a:p>
          <a:p>
            <a:pPr lvl="1"/>
            <a:r>
              <a:rPr lang="en-US" dirty="0" smtClean="0"/>
              <a:t>Additional actions enable users to perform simple tasks without context switching.</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222449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TW" altLang="en-US" dirty="0" smtClean="0"/>
              <a:t>在您的 </a:t>
            </a:r>
            <a:r>
              <a:rPr lang="en-US" altLang="zh-TW" dirty="0" smtClean="0"/>
              <a:t>app </a:t>
            </a:r>
            <a:r>
              <a:rPr lang="zh-TW" altLang="en-US" dirty="0" smtClean="0"/>
              <a:t>未執行時執行的工作</a:t>
            </a:r>
            <a:endParaRPr lang="en-US" dirty="0"/>
          </a:p>
        </p:txBody>
      </p:sp>
    </p:spTree>
    <p:extLst>
      <p:ext uri="{BB962C8B-B14F-4D97-AF65-F5344CB8AC3E}">
        <p14:creationId xmlns:p14="http://schemas.microsoft.com/office/powerpoint/2010/main" val="15896888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52555" y="126798"/>
            <a:ext cx="3718445" cy="6613876"/>
          </a:xfrm>
          <a:prstGeom prst="rect">
            <a:avLst/>
          </a:prstGeom>
          <a:ln>
            <a:solidFill>
              <a:schemeClr val="tx1"/>
            </a:solidFill>
          </a:ln>
        </p:spPr>
      </p:pic>
      <p:sp>
        <p:nvSpPr>
          <p:cNvPr id="7" name="Title 6"/>
          <p:cNvSpPr>
            <a:spLocks noGrp="1"/>
          </p:cNvSpPr>
          <p:nvPr>
            <p:ph type="title"/>
          </p:nvPr>
        </p:nvSpPr>
        <p:spPr/>
        <p:txBody>
          <a:bodyPr/>
          <a:lstStyle/>
          <a:p>
            <a:r>
              <a:rPr lang="en-US" smtClean="0"/>
              <a:t>Toast states</a:t>
            </a:r>
            <a:endParaRPr lang="en-US" dirty="0"/>
          </a:p>
        </p:txBody>
      </p:sp>
      <p:sp>
        <p:nvSpPr>
          <p:cNvPr id="4" name="Text Placeholder 3"/>
          <p:cNvSpPr>
            <a:spLocks noGrp="1"/>
          </p:cNvSpPr>
          <p:nvPr>
            <p:ph type="body" sz="quarter" idx="10"/>
          </p:nvPr>
        </p:nvSpPr>
        <p:spPr/>
        <p:txBody>
          <a:bodyPr/>
          <a:lstStyle/>
          <a:p>
            <a:r>
              <a:rPr lang="en-US" sz="3921" dirty="0"/>
              <a:t>Collapsed state</a:t>
            </a:r>
          </a:p>
          <a:p>
            <a:pPr lvl="1"/>
            <a:r>
              <a:rPr lang="en-US" sz="1961" dirty="0"/>
              <a:t>Action center chevron </a:t>
            </a:r>
          </a:p>
          <a:p>
            <a:pPr lvl="1"/>
            <a:r>
              <a:rPr lang="en-US" sz="1961" dirty="0"/>
              <a:t>Mobile default </a:t>
            </a:r>
          </a:p>
          <a:p>
            <a:r>
              <a:rPr lang="en-US" sz="3921" dirty="0"/>
              <a:t>Expanded state</a:t>
            </a:r>
          </a:p>
          <a:p>
            <a:pPr lvl="1"/>
            <a:r>
              <a:rPr lang="en-US" sz="1961" dirty="0"/>
              <a:t>Action center chevron </a:t>
            </a:r>
          </a:p>
          <a:p>
            <a:pPr lvl="1"/>
            <a:r>
              <a:rPr lang="en-US" sz="1961" dirty="0"/>
              <a:t>Desktop default</a:t>
            </a:r>
          </a:p>
          <a:p>
            <a:endParaRPr lang="en-US" dirty="0"/>
          </a:p>
        </p:txBody>
      </p:sp>
      <p:pic>
        <p:nvPicPr>
          <p:cNvPr id="6" name="Picture 5"/>
          <p:cNvPicPr>
            <a:picLocks noChangeAspect="1"/>
          </p:cNvPicPr>
          <p:nvPr/>
        </p:nvPicPr>
        <p:blipFill>
          <a:blip r:embed="rId3"/>
          <a:stretch>
            <a:fillRect/>
          </a:stretch>
        </p:blipFill>
        <p:spPr>
          <a:xfrm>
            <a:off x="8337062" y="126797"/>
            <a:ext cx="3724822" cy="6613878"/>
          </a:xfrm>
          <a:prstGeom prst="rect">
            <a:avLst/>
          </a:prstGeom>
          <a:ln>
            <a:solidFill>
              <a:schemeClr val="tx1"/>
            </a:solidFill>
          </a:ln>
        </p:spPr>
      </p:pic>
      <p:sp>
        <p:nvSpPr>
          <p:cNvPr id="8" name="Text Placeholder 1"/>
          <p:cNvSpPr txBox="1">
            <a:spLocks/>
          </p:cNvSpPr>
          <p:nvPr/>
        </p:nvSpPr>
        <p:spPr>
          <a:xfrm>
            <a:off x="343941" y="1412044"/>
            <a:ext cx="4482123" cy="452584"/>
          </a:xfrm>
          <a:prstGeom prst="rect">
            <a:avLst/>
          </a:prstGeom>
        </p:spPr>
        <p:txBody>
          <a:bodyPr vert="horz" wrap="square" lIns="143428" tIns="89642" rIns="143428" bIns="89642" rtlCol="0">
            <a:spAutoFit/>
          </a:bodyPr>
          <a:lstStyle>
            <a:lvl1pPr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4000" spc="0" baseline="0">
                <a:gradFill>
                  <a:gsLst>
                    <a:gs pos="20354">
                      <a:schemeClr val="tx2"/>
                    </a:gs>
                    <a:gs pos="40000">
                      <a:schemeClr val="tx2"/>
                    </a:gs>
                  </a:gsLst>
                  <a:lin ang="5400000" scaled="0"/>
                </a:gradFill>
                <a:latin typeface="+mj-lt"/>
              </a:defRPr>
            </a:lvl1pPr>
            <a:lvl2pPr marL="0" marR="0" indent="0" defTabSz="932667" fontAlgn="auto">
              <a:lnSpc>
                <a:spcPct val="90000"/>
              </a:lnSpc>
              <a:spcBef>
                <a:spcPct val="20000"/>
              </a:spcBef>
              <a:spcAft>
                <a:spcPts val="0"/>
              </a:spcAft>
              <a:buClr>
                <a:schemeClr val="tx1"/>
              </a:buClr>
              <a:buSzPct val="90000"/>
              <a:buFontTx/>
              <a:buNone/>
              <a:tabLst/>
              <a:defRPr sz="2000" spc="0" baseline="0">
                <a:gradFill>
                  <a:gsLst>
                    <a:gs pos="1250">
                      <a:schemeClr val="tx1"/>
                    </a:gs>
                    <a:gs pos="100000">
                      <a:schemeClr val="tx1"/>
                    </a:gs>
                  </a:gsLst>
                  <a:lin ang="5400000" scaled="0"/>
                </a:gradFill>
              </a:defRPr>
            </a:lvl2pPr>
            <a:lvl3pPr marL="228582"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3pPr>
            <a:lvl4pPr marL="457163"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4pPr>
            <a:lvl5pPr marL="685745"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endParaRPr lang="en-US" sz="1961" dirty="0"/>
          </a:p>
        </p:txBody>
      </p:sp>
    </p:spTree>
    <p:extLst>
      <p:ext uri="{BB962C8B-B14F-4D97-AF65-F5344CB8AC3E}">
        <p14:creationId xmlns:p14="http://schemas.microsoft.com/office/powerpoint/2010/main" val="33716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t>
            </a:r>
            <a:r>
              <a:rPr lang="zh-TW" altLang="en-US" dirty="0" smtClean="0"/>
              <a:t>範本</a:t>
            </a:r>
            <a:endParaRPr lang="en-US" dirty="0"/>
          </a:p>
        </p:txBody>
      </p:sp>
      <p:sp>
        <p:nvSpPr>
          <p:cNvPr id="4" name="Text Placeholder 3"/>
          <p:cNvSpPr>
            <a:spLocks noGrp="1"/>
          </p:cNvSpPr>
          <p:nvPr>
            <p:ph type="body" sz="quarter" idx="10"/>
          </p:nvPr>
        </p:nvSpPr>
        <p:spPr/>
        <p:txBody>
          <a:bodyPr/>
          <a:lstStyle/>
          <a:p>
            <a:r>
              <a:rPr lang="en-US" dirty="0" smtClean="0"/>
              <a:t>If a template meets your needs, </a:t>
            </a:r>
            <a:br>
              <a:rPr lang="en-US" dirty="0" smtClean="0"/>
            </a:br>
            <a:r>
              <a:rPr lang="en-US" dirty="0" smtClean="0"/>
              <a:t>go ahead and use it. </a:t>
            </a:r>
          </a:p>
          <a:p>
            <a:r>
              <a:rPr lang="en-US" dirty="0" smtClean="0"/>
              <a:t>Previous templates remain</a:t>
            </a:r>
          </a:p>
          <a:p>
            <a:pPr lvl="1"/>
            <a:r>
              <a:rPr lang="en-US" dirty="0" smtClean="0"/>
              <a:t>Phone and Windows templates have been merged</a:t>
            </a:r>
          </a:p>
          <a:p>
            <a:r>
              <a:rPr lang="en-US" dirty="0" smtClean="0"/>
              <a:t>Adaptive template</a:t>
            </a:r>
          </a:p>
          <a:p>
            <a:pPr lvl="1"/>
            <a:r>
              <a:rPr lang="en-US" dirty="0" smtClean="0"/>
              <a:t>Same XML syntax as tiles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113079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送出 </a:t>
            </a:r>
            <a:r>
              <a:rPr lang="en-US" altLang="zh-TW" dirty="0" smtClean="0"/>
              <a:t>toast </a:t>
            </a:r>
            <a:r>
              <a:rPr lang="zh-TW" altLang="en-US" dirty="0" smtClean="0"/>
              <a:t>通知</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“ScheduledToastNotification”</a:t>
            </a:r>
          </a:p>
          <a:p>
            <a:pPr lvl="1"/>
            <a:r>
              <a:rPr lang="en-US" smtClean="0"/>
              <a:t>Toast can also be set to be recurring.</a:t>
            </a:r>
          </a:p>
          <a:p>
            <a:r>
              <a:rPr lang="en-US" smtClean="0"/>
              <a:t>Local</a:t>
            </a:r>
          </a:p>
          <a:p>
            <a:pPr lvl="1"/>
            <a:r>
              <a:rPr lang="en-US" smtClean="0"/>
              <a:t>Send from (foreground/background) app</a:t>
            </a:r>
          </a:p>
          <a:p>
            <a:pPr lvl="1"/>
            <a:r>
              <a:rPr lang="en-US" smtClean="0"/>
              <a:t>This includes desktop apps with “AppUserModelID”</a:t>
            </a:r>
          </a:p>
          <a:p>
            <a:r>
              <a:rPr lang="en-US" smtClean="0"/>
              <a:t>Push</a:t>
            </a:r>
          </a:p>
          <a:p>
            <a:pPr lvl="1"/>
            <a:r>
              <a:rPr lang="en-US" smtClean="0"/>
              <a:t>Use push services</a:t>
            </a:r>
            <a:endParaRPr lang="en-US" dirty="0"/>
          </a:p>
        </p:txBody>
      </p:sp>
    </p:spTree>
    <p:extLst>
      <p:ext uri="{BB962C8B-B14F-4D97-AF65-F5344CB8AC3E}">
        <p14:creationId xmlns:p14="http://schemas.microsoft.com/office/powerpoint/2010/main" val="11904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a:xfrm>
            <a:off x="269241" y="1197639"/>
            <a:ext cx="11653522" cy="5431074"/>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template = </a:t>
            </a:r>
            <a:r>
              <a:rPr lang="en-US" sz="1961" dirty="0">
                <a:solidFill>
                  <a:srgbClr val="2B91AF"/>
                </a:solidFill>
                <a:highlight>
                  <a:srgbClr val="FFFFFF"/>
                </a:highlight>
              </a:rPr>
              <a:t>ToastTemplateType</a:t>
            </a:r>
            <a:r>
              <a:rPr lang="en-US" sz="1961" dirty="0">
                <a:solidFill>
                  <a:srgbClr val="000000"/>
                </a:solidFill>
                <a:highlight>
                  <a:srgbClr val="FFFFFF"/>
                </a:highlight>
              </a:rPr>
              <a:t>.ToastText01;</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(template);</a:t>
            </a:r>
          </a:p>
          <a:p>
            <a:pPr>
              <a:spcBef>
                <a:spcPts val="400"/>
              </a:spcBef>
            </a:pPr>
            <a:r>
              <a:rPr lang="en-US" sz="1961" dirty="0" err="1">
                <a:solidFill>
                  <a:srgbClr val="000000"/>
                </a:solidFill>
                <a:highlight>
                  <a:srgbClr val="FFFFFF"/>
                </a:highlight>
              </a:rPr>
              <a:t>xml.DocumentElement.SetAttribute</a:t>
            </a:r>
            <a:r>
              <a:rPr lang="en-US" sz="1961" dirty="0">
                <a:solidFill>
                  <a:srgbClr val="000000"/>
                </a:solidFill>
                <a:highlight>
                  <a:srgbClr val="FFFFFF"/>
                </a:highlight>
              </a:rPr>
              <a:t>(</a:t>
            </a:r>
            <a:r>
              <a:rPr lang="en-US" sz="1961" dirty="0">
                <a:solidFill>
                  <a:srgbClr val="A31515"/>
                </a:solidFill>
                <a:highlight>
                  <a:srgbClr val="FFFFFF"/>
                </a:highlight>
              </a:rPr>
              <a:t>"launch"</a:t>
            </a:r>
            <a:r>
              <a:rPr lang="en-US" sz="1961" dirty="0">
                <a:solidFill>
                  <a:srgbClr val="000000"/>
                </a:solidFill>
                <a:highlight>
                  <a:srgbClr val="FFFFFF"/>
                </a:highlight>
              </a:rPr>
              <a:t>, </a:t>
            </a:r>
            <a:r>
              <a:rPr lang="en-US" sz="1961" dirty="0">
                <a:solidFill>
                  <a:srgbClr val="A31515"/>
                </a:solidFill>
                <a:highlight>
                  <a:srgbClr val="FFFFFF"/>
                </a:highlight>
              </a:rPr>
              <a:t>"</a:t>
            </a:r>
            <a:r>
              <a:rPr lang="en-US" sz="1961" dirty="0" err="1">
                <a:solidFill>
                  <a:srgbClr val="A31515"/>
                </a:solidFill>
                <a:highlight>
                  <a:srgbClr val="FFFFFF"/>
                </a:highlight>
              </a:rPr>
              <a:t>Args</a:t>
            </a:r>
            <a:r>
              <a:rPr lang="en-US" sz="1961" dirty="0">
                <a:solidFill>
                  <a:srgbClr val="A31515"/>
                </a:solidFill>
                <a:highlight>
                  <a:srgbClr val="FFFFFF"/>
                </a:highlight>
              </a:rPr>
              <a:t>"</a:t>
            </a:r>
            <a:r>
              <a:rPr lang="en-US" sz="1961" dirty="0">
                <a:solidFill>
                  <a:srgbClr val="000000"/>
                </a:solidFill>
                <a:highlight>
                  <a:srgbClr val="FFFFFF"/>
                </a:highlight>
              </a:rPr>
              <a: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set value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text = </a:t>
            </a:r>
            <a:r>
              <a:rPr lang="en-US" sz="1961" dirty="0" err="1">
                <a:solidFill>
                  <a:srgbClr val="000000"/>
                </a:solidFill>
                <a:highlight>
                  <a:srgbClr val="FFFFFF"/>
                </a:highlight>
              </a:rPr>
              <a:t>xml.CreateTextNode</a:t>
            </a:r>
            <a:r>
              <a:rPr lang="en-US" sz="1961" dirty="0">
                <a:solidFill>
                  <a:srgbClr val="000000"/>
                </a:solidFill>
                <a:highlight>
                  <a:srgbClr val="FFFFFF"/>
                </a:highlight>
              </a:rPr>
              <a:t>(content);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"text"</a:t>
            </a:r>
            <a:r>
              <a:rPr lang="en-US" sz="1961" dirty="0">
                <a:solidFill>
                  <a:srgbClr val="000000"/>
                </a:solidFill>
                <a:highlight>
                  <a:srgbClr val="FFFFFF"/>
                </a:highlight>
              </a:rPr>
              <a:t>);</a:t>
            </a:r>
          </a:p>
          <a:p>
            <a:pPr>
              <a:spcBef>
                <a:spcPts val="400"/>
              </a:spcBef>
            </a:pPr>
            <a:r>
              <a:rPr lang="en-US" sz="1961" dirty="0">
                <a:solidFill>
                  <a:srgbClr val="000000"/>
                </a:solidFill>
                <a:highlight>
                  <a:srgbClr val="FFFFFF"/>
                </a:highlight>
              </a:rPr>
              <a:t>elements[0].</a:t>
            </a:r>
            <a:r>
              <a:rPr lang="en-US" sz="1961" dirty="0" err="1">
                <a:solidFill>
                  <a:srgbClr val="000000"/>
                </a:solidFill>
                <a:highlight>
                  <a:srgbClr val="FFFFFF"/>
                </a:highlight>
              </a:rPr>
              <a:t>AppendChild</a:t>
            </a:r>
            <a:r>
              <a:rPr lang="en-US" sz="1961" dirty="0">
                <a:solidFill>
                  <a:srgbClr val="000000"/>
                </a:solidFill>
                <a:highlight>
                  <a:srgbClr val="FFFFFF"/>
                </a:highlight>
              </a:rPr>
              <a:t>(text);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toast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ToastNotification</a:t>
            </a:r>
            <a:r>
              <a:rPr lang="en-US" sz="1961" dirty="0">
                <a:solidFill>
                  <a:srgbClr val="000000"/>
                </a:solidFill>
                <a:highlight>
                  <a:srgbClr val="FFFFFF"/>
                </a:highlight>
              </a:rPr>
              <a:t>(xml);</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a:p>
            <a:pPr>
              <a:spcBef>
                <a:spcPts val="400"/>
              </a:spcBef>
            </a:pPr>
            <a:endParaRPr lang="en-US" sz="1961" dirty="0"/>
          </a:p>
        </p:txBody>
      </p:sp>
      <p:sp>
        <p:nvSpPr>
          <p:cNvPr id="7" name="Rectangle 6"/>
          <p:cNvSpPr/>
          <p:nvPr/>
        </p:nvSpPr>
        <p:spPr bwMode="auto">
          <a:xfrm>
            <a:off x="2360897" y="1785555"/>
            <a:ext cx="4482124"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136790" y="3802511"/>
            <a:ext cx="5154443"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69239" y="5744764"/>
            <a:ext cx="3286891"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194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a:xfrm>
            <a:off x="269241" y="1197640"/>
            <a:ext cx="11653522" cy="3107782"/>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a:t>toast = new </a:t>
            </a:r>
            <a:r>
              <a:rPr lang="en-US" sz="1961" dirty="0" err="1"/>
              <a:t>ToastNotification</a:t>
            </a:r>
            <a:r>
              <a:rPr lang="en-US" sz="1961" dirty="0"/>
              <a:t>(</a:t>
            </a:r>
            <a:r>
              <a:rPr lang="en-US" sz="1961" dirty="0" err="1"/>
              <a:t>toastXml</a:t>
            </a:r>
            <a:r>
              <a:rPr lang="en-US" sz="1961" dirty="0"/>
              <a:t>);</a:t>
            </a:r>
          </a:p>
          <a:p>
            <a:pPr>
              <a:spcBef>
                <a:spcPts val="400"/>
              </a:spcBef>
            </a:pPr>
            <a:r>
              <a:rPr lang="en-US" sz="1961" dirty="0" err="1"/>
              <a:t>toast.Tag</a:t>
            </a:r>
            <a:r>
              <a:rPr lang="en-US" sz="1961" dirty="0"/>
              <a:t> = tag;</a:t>
            </a:r>
          </a:p>
          <a:p>
            <a:pPr>
              <a:spcBef>
                <a:spcPts val="400"/>
              </a:spcBef>
            </a:pPr>
            <a:r>
              <a:rPr lang="en-US" sz="1961" dirty="0" err="1"/>
              <a:t>toast.Group</a:t>
            </a:r>
            <a:r>
              <a:rPr lang="en-US" sz="1961" dirty="0"/>
              <a:t> = group;</a:t>
            </a:r>
            <a:endParaRPr lang="en-US" sz="1961" dirty="0">
              <a:solidFill>
                <a:srgbClr val="000000"/>
              </a:solidFill>
              <a:highlight>
                <a:srgbClr val="FFFFFF"/>
              </a:highlight>
            </a:endParaRP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p:txBody>
      </p:sp>
      <p:sp>
        <p:nvSpPr>
          <p:cNvPr id="6" name="Rectangle 5"/>
          <p:cNvSpPr/>
          <p:nvPr/>
        </p:nvSpPr>
        <p:spPr bwMode="auto">
          <a:xfrm>
            <a:off x="269241" y="1934959"/>
            <a:ext cx="5677355" cy="971127"/>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626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Handling activation</a:t>
            </a:r>
            <a:endParaRPr lang="en-US" dirty="0"/>
          </a:p>
        </p:txBody>
      </p:sp>
      <p:sp>
        <p:nvSpPr>
          <p:cNvPr id="4" name="Text Placeholder 3"/>
          <p:cNvSpPr>
            <a:spLocks noGrp="1"/>
          </p:cNvSpPr>
          <p:nvPr>
            <p:ph type="body" sz="quarter" idx="10"/>
          </p:nvPr>
        </p:nvSpPr>
        <p:spPr>
          <a:xfrm>
            <a:off x="269241" y="1197639"/>
            <a:ext cx="11653522" cy="3650888"/>
          </a:xfrm>
        </p:spPr>
        <p:txBody>
          <a:bodyPr/>
          <a:lstStyle/>
          <a:p>
            <a:pPr>
              <a:spcBef>
                <a:spcPts val="400"/>
              </a:spcBef>
            </a:pPr>
            <a:endParaRPr lang="en-US" sz="1961" dirty="0"/>
          </a:p>
          <a:p>
            <a:pPr>
              <a:spcBef>
                <a:spcPts val="400"/>
              </a:spcBef>
            </a:pPr>
            <a:r>
              <a:rPr lang="en-US" sz="1961" dirty="0"/>
              <a:t>void </a:t>
            </a:r>
            <a:r>
              <a:rPr lang="en-US" sz="1961" dirty="0" err="1"/>
              <a:t>OnActivated</a:t>
            </a:r>
            <a:r>
              <a:rPr lang="en-US" sz="1961" dirty="0"/>
              <a:t>(</a:t>
            </a:r>
            <a:r>
              <a:rPr lang="en-US" sz="1961" dirty="0" err="1"/>
              <a:t>IActivatedEventArgs</a:t>
            </a:r>
            <a:r>
              <a:rPr lang="en-US" sz="1961" dirty="0"/>
              <a:t> </a:t>
            </a:r>
            <a:r>
              <a:rPr lang="en-US" sz="1961" dirty="0" err="1"/>
              <a:t>args</a:t>
            </a:r>
            <a:r>
              <a:rPr lang="en-US" sz="1961" dirty="0"/>
              <a:t>)</a:t>
            </a:r>
          </a:p>
          <a:p>
            <a:pPr>
              <a:spcBef>
                <a:spcPts val="400"/>
              </a:spcBef>
            </a:pPr>
            <a:r>
              <a:rPr lang="en-US" sz="1961" dirty="0"/>
              <a:t>void </a:t>
            </a:r>
            <a:r>
              <a:rPr lang="en-US" sz="1961" dirty="0" err="1"/>
              <a:t>OnLaunched</a:t>
            </a:r>
            <a:r>
              <a:rPr lang="en-US" sz="1961" dirty="0"/>
              <a:t>(</a:t>
            </a:r>
            <a:r>
              <a:rPr lang="en-US" sz="1961" dirty="0" err="1"/>
              <a:t>LaunchActivatedEventArgs</a:t>
            </a:r>
            <a:r>
              <a:rPr lang="en-US" sz="1961" dirty="0"/>
              <a:t> </a:t>
            </a:r>
            <a:r>
              <a:rPr lang="en-US" sz="1961" dirty="0" err="1"/>
              <a:t>args</a:t>
            </a:r>
            <a:r>
              <a:rPr lang="en-US" sz="1961" dirty="0"/>
              <a:t>)</a:t>
            </a:r>
          </a:p>
          <a:p>
            <a:pPr>
              <a:spcBef>
                <a:spcPts val="400"/>
              </a:spcBef>
            </a:pPr>
            <a:endParaRPr lang="en-US" sz="1961" dirty="0"/>
          </a:p>
          <a:p>
            <a:pPr>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a:t>
            </a:r>
            <a:r>
              <a:rPr lang="en-US" sz="1961" dirty="0" err="1">
                <a:solidFill>
                  <a:srgbClr val="000000"/>
                </a:solidFill>
                <a:highlight>
                  <a:srgbClr val="FFFFFF"/>
                </a:highlight>
              </a:rPr>
              <a:t>args.Kind</a:t>
            </a:r>
            <a:r>
              <a:rPr lang="en-US" sz="1961" dirty="0">
                <a:solidFill>
                  <a:srgbClr val="000000"/>
                </a:solidFill>
                <a:highlight>
                  <a:srgbClr val="FFFFFF"/>
                </a:highlight>
              </a:rPr>
              <a:t> == </a:t>
            </a:r>
            <a:r>
              <a:rPr lang="en-US" sz="1961" dirty="0" err="1">
                <a:solidFill>
                  <a:srgbClr val="2B91AF"/>
                </a:solidFill>
                <a:highlight>
                  <a:srgbClr val="FFFFFF"/>
                </a:highlight>
              </a:rPr>
              <a:t>ActivationKind</a:t>
            </a:r>
            <a:r>
              <a:rPr lang="en-US" sz="1961" dirty="0" err="1">
                <a:solidFill>
                  <a:srgbClr val="000000"/>
                </a:solidFill>
                <a:highlight>
                  <a:srgbClr val="FFFFFF"/>
                </a:highlight>
              </a:rPr>
              <a:t>.Launch</a:t>
            </a:r>
            <a:endParaRPr lang="en-US" sz="1961" dirty="0">
              <a:solidFill>
                <a:srgbClr val="000000"/>
              </a:solidFill>
              <a:highlight>
                <a:srgbClr val="FFFFFF"/>
              </a:highlight>
            </a:endParaRPr>
          </a:p>
          <a:p>
            <a:pPr>
              <a:spcBef>
                <a:spcPts val="400"/>
              </a:spcBef>
            </a:pPr>
            <a:r>
              <a:rPr lang="en-US" sz="1961" dirty="0">
                <a:solidFill>
                  <a:srgbClr val="000000"/>
                </a:solidFill>
                <a:highlight>
                  <a:srgbClr val="FFFFFF"/>
                </a:highlight>
              </a:rPr>
              <a:t>&amp;&amp; </a:t>
            </a:r>
            <a:r>
              <a:rPr lang="en-US" sz="1961" dirty="0" err="1">
                <a:solidFill>
                  <a:srgbClr val="000000"/>
                </a:solidFill>
                <a:highlight>
                  <a:srgbClr val="FFFFFF"/>
                </a:highlight>
              </a:rPr>
              <a:t>args.Arguments</a:t>
            </a:r>
            <a:r>
              <a:rPr lang="en-US" sz="1961" dirty="0">
                <a:solidFill>
                  <a:srgbClr val="000000"/>
                </a:solidFill>
                <a:highlight>
                  <a:srgbClr val="FFFFFF"/>
                </a:highlight>
              </a:rPr>
              <a:t> != </a:t>
            </a:r>
            <a:r>
              <a:rPr lang="en-US" sz="1961" dirty="0">
                <a:solidFill>
                  <a:srgbClr val="0000FF"/>
                </a:solidFill>
                <a:highlight>
                  <a:srgbClr val="FFFFFF"/>
                </a:highlight>
              </a:rPr>
              <a:t>null</a:t>
            </a:r>
            <a:r>
              <a:rPr lang="en-US" sz="1961" dirty="0">
                <a:solidFill>
                  <a:srgbClr val="000000"/>
                </a:solidFill>
                <a:highlight>
                  <a:srgbClr val="FFFFFF"/>
                </a:highlight>
              </a:rPr>
              <a:t> &amp;&amp; </a:t>
            </a:r>
            <a:r>
              <a:rPr lang="en-US" sz="1961" dirty="0" err="1">
                <a:solidFill>
                  <a:srgbClr val="000000"/>
                </a:solidFill>
                <a:highlight>
                  <a:srgbClr val="FFFFFF"/>
                </a:highlight>
              </a:rPr>
              <a:t>args.TileId</a:t>
            </a:r>
            <a:r>
              <a:rPr lang="en-US" sz="1961" dirty="0">
                <a:solidFill>
                  <a:srgbClr val="000000"/>
                </a:solidFill>
                <a:highlight>
                  <a:srgbClr val="FFFFFF"/>
                </a:highlight>
              </a:rPr>
              <a:t> != </a:t>
            </a:r>
            <a:r>
              <a:rPr lang="en-US" sz="1961" dirty="0">
                <a:solidFill>
                  <a:srgbClr val="A31515"/>
                </a:solidFill>
                <a:highlight>
                  <a:srgbClr val="FFFFFF"/>
                </a:highlight>
              </a:rPr>
              <a:t>"App"</a:t>
            </a:r>
            <a:r>
              <a:rPr lang="en-US" sz="1961" dirty="0">
                <a:solidFill>
                  <a:srgbClr val="000000"/>
                </a:solidFill>
                <a:highlight>
                  <a:srgbClr val="FFFFFF"/>
                </a:highlight>
              </a:rPr>
              <a:t>)</a:t>
            </a:r>
            <a:br>
              <a:rPr lang="en-US" sz="1961" dirty="0">
                <a:solidFill>
                  <a:srgbClr val="000000"/>
                </a:solidFill>
                <a:highlight>
                  <a:srgbClr val="FFFFFF"/>
                </a:highlight>
              </a:rPr>
            </a:br>
            <a:r>
              <a:rPr lang="en-US" sz="1961" dirty="0">
                <a:solidFill>
                  <a:srgbClr val="000000"/>
                </a:solidFill>
                <a:highlight>
                  <a:srgbClr val="FFFFFF"/>
                </a:highlight>
              </a:rPr>
              <a:t>{ </a:t>
            </a:r>
            <a:r>
              <a:rPr lang="en-US" sz="1961" dirty="0">
                <a:solidFill>
                  <a:srgbClr val="008000"/>
                </a:solidFill>
                <a:highlight>
                  <a:srgbClr val="FFFFFF"/>
                </a:highlight>
              </a:rPr>
              <a:t>/* handle toast */</a:t>
            </a:r>
            <a:r>
              <a:rPr lang="en-US" sz="1961" dirty="0">
                <a:solidFill>
                  <a:srgbClr val="000000"/>
                </a:solidFill>
                <a:highlight>
                  <a:srgbClr val="FFFFFF"/>
                </a:highlight>
              </a:rPr>
              <a:t> }</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a:t>
            </a:r>
            <a:r>
              <a:rPr lang="en-US" sz="1961" dirty="0" err="1">
                <a:solidFill>
                  <a:srgbClr val="000000"/>
                </a:solidFill>
                <a:highlight>
                  <a:srgbClr val="FFFFFF"/>
                </a:highlight>
              </a:rPr>
              <a:t>args.Kind</a:t>
            </a:r>
            <a:r>
              <a:rPr lang="en-US" sz="1961" dirty="0">
                <a:solidFill>
                  <a:srgbClr val="000000"/>
                </a:solidFill>
                <a:highlight>
                  <a:srgbClr val="FFFFFF"/>
                </a:highlight>
              </a:rPr>
              <a:t> == </a:t>
            </a:r>
            <a:r>
              <a:rPr lang="en-US" sz="1961" dirty="0" err="1">
                <a:solidFill>
                  <a:srgbClr val="2B91AF"/>
                </a:solidFill>
                <a:highlight>
                  <a:srgbClr val="FFFFFF"/>
                </a:highlight>
              </a:rPr>
              <a:t>ActivationKind</a:t>
            </a:r>
            <a:r>
              <a:rPr lang="en-US" sz="1961" dirty="0" err="1">
                <a:solidFill>
                  <a:srgbClr val="000000"/>
                </a:solidFill>
                <a:highlight>
                  <a:srgbClr val="FFFFFF"/>
                </a:highlight>
              </a:rPr>
              <a:t>.Launch</a:t>
            </a:r>
            <a:endParaRPr lang="en-US" sz="1961" dirty="0">
              <a:solidFill>
                <a:srgbClr val="000000"/>
              </a:solidFill>
              <a:highlight>
                <a:srgbClr val="FFFFFF"/>
              </a:highlight>
            </a:endParaRPr>
          </a:p>
          <a:p>
            <a:pPr>
              <a:spcBef>
                <a:spcPts val="400"/>
              </a:spcBef>
            </a:pPr>
            <a:r>
              <a:rPr lang="en-US" sz="1961" dirty="0">
                <a:solidFill>
                  <a:srgbClr val="000000"/>
                </a:solidFill>
                <a:highlight>
                  <a:srgbClr val="FFFFFF"/>
                </a:highlight>
              </a:rPr>
              <a:t>&amp;&amp; </a:t>
            </a:r>
            <a:r>
              <a:rPr lang="en-US" sz="1961" dirty="0" err="1">
                <a:solidFill>
                  <a:schemeClr val="tx2"/>
                </a:solidFill>
              </a:rPr>
              <a:t>args.Arguments</a:t>
            </a:r>
            <a:r>
              <a:rPr lang="en-US" sz="1961" dirty="0">
                <a:solidFill>
                  <a:srgbClr val="000000"/>
                </a:solidFill>
                <a:highlight>
                  <a:srgbClr val="FFFFFF"/>
                </a:highlight>
              </a:rPr>
              <a:t> == </a:t>
            </a:r>
            <a:r>
              <a:rPr lang="en-US" sz="1961" dirty="0">
                <a:solidFill>
                  <a:srgbClr val="0000FF"/>
                </a:solidFill>
                <a:highlight>
                  <a:srgbClr val="FFFFFF"/>
                </a:highlight>
              </a:rPr>
              <a:t>null</a:t>
            </a:r>
            <a:r>
              <a:rPr lang="en-US" sz="1961" dirty="0">
                <a:solidFill>
                  <a:srgbClr val="000000"/>
                </a:solidFill>
                <a:highlight>
                  <a:srgbClr val="FFFFFF"/>
                </a:highlight>
              </a:rPr>
              <a:t> &amp;&amp; </a:t>
            </a:r>
            <a:r>
              <a:rPr lang="en-US" sz="1961" dirty="0" err="1">
                <a:solidFill>
                  <a:srgbClr val="000000"/>
                </a:solidFill>
                <a:highlight>
                  <a:srgbClr val="FFFFFF"/>
                </a:highlight>
              </a:rPr>
              <a:t>args.TileId</a:t>
            </a:r>
            <a:r>
              <a:rPr lang="en-US" sz="1961" dirty="0">
                <a:solidFill>
                  <a:srgbClr val="000000"/>
                </a:solidFill>
                <a:highlight>
                  <a:srgbClr val="FFFFFF"/>
                </a:highlight>
              </a:rPr>
              <a:t> != </a:t>
            </a:r>
            <a:r>
              <a:rPr lang="en-US" sz="1961" dirty="0">
                <a:solidFill>
                  <a:srgbClr val="A31515"/>
                </a:solidFill>
                <a:highlight>
                  <a:srgbClr val="FFFFFF"/>
                </a:highlight>
              </a:rPr>
              <a:t>"App"</a:t>
            </a:r>
            <a:r>
              <a:rPr lang="en-US" sz="1961" dirty="0">
                <a:solidFill>
                  <a:srgbClr val="000000"/>
                </a:solidFill>
                <a:highlight>
                  <a:srgbClr val="FFFFFF"/>
                </a:highlight>
              </a:rPr>
              <a:t>)</a:t>
            </a:r>
            <a:br>
              <a:rPr lang="en-US" sz="1961" dirty="0">
                <a:solidFill>
                  <a:srgbClr val="000000"/>
                </a:solidFill>
                <a:highlight>
                  <a:srgbClr val="FFFFFF"/>
                </a:highlight>
              </a:rPr>
            </a:br>
            <a:r>
              <a:rPr lang="en-US" sz="1961" dirty="0">
                <a:solidFill>
                  <a:srgbClr val="000000"/>
                </a:solidFill>
                <a:highlight>
                  <a:srgbClr val="FFFFFF"/>
                </a:highlight>
              </a:rPr>
              <a:t>{ </a:t>
            </a:r>
            <a:r>
              <a:rPr lang="en-US" sz="1961" dirty="0">
                <a:solidFill>
                  <a:srgbClr val="008000"/>
                </a:solidFill>
                <a:highlight>
                  <a:srgbClr val="FFFFFF"/>
                </a:highlight>
              </a:rPr>
              <a:t>/* handle primary tile (or toast) */</a:t>
            </a:r>
            <a:r>
              <a:rPr lang="en-US" sz="1961" dirty="0">
                <a:solidFill>
                  <a:srgbClr val="000000"/>
                </a:solidFill>
                <a:highlight>
                  <a:srgbClr val="FFFFFF"/>
                </a:highlight>
              </a:rPr>
              <a:t> }</a:t>
            </a:r>
          </a:p>
        </p:txBody>
      </p:sp>
      <p:sp>
        <p:nvSpPr>
          <p:cNvPr id="6" name="Rectangle 5"/>
          <p:cNvSpPr/>
          <p:nvPr/>
        </p:nvSpPr>
        <p:spPr bwMode="auto">
          <a:xfrm>
            <a:off x="194537" y="1486746"/>
            <a:ext cx="6872590" cy="896425"/>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92153" y="2831384"/>
            <a:ext cx="7246101" cy="44821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2153" y="4060880"/>
            <a:ext cx="7246101" cy="448212"/>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72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TW" altLang="en-US" dirty="0" smtClean="0"/>
              <a:t>在 </a:t>
            </a:r>
            <a:r>
              <a:rPr lang="en-US" altLang="zh-TW" dirty="0" smtClean="0"/>
              <a:t>toast </a:t>
            </a:r>
            <a:r>
              <a:rPr lang="zh-TW" altLang="en-US" dirty="0" smtClean="0"/>
              <a:t>通知上進行操作</a:t>
            </a:r>
            <a:endParaRPr lang="en-US" dirty="0"/>
          </a:p>
        </p:txBody>
      </p:sp>
    </p:spTree>
    <p:extLst>
      <p:ext uri="{BB962C8B-B14F-4D97-AF65-F5344CB8AC3E}">
        <p14:creationId xmlns:p14="http://schemas.microsoft.com/office/powerpoint/2010/main" val="149057048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互動式 </a:t>
            </a:r>
            <a:r>
              <a:rPr lang="en-US" altLang="zh-TW" dirty="0" smtClean="0"/>
              <a:t>toast </a:t>
            </a:r>
            <a:r>
              <a:rPr lang="zh-TW" altLang="en-US" dirty="0" smtClean="0"/>
              <a:t>通知</a:t>
            </a:r>
            <a:endParaRPr lang="en-US" dirty="0"/>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a:srcRect b="35219"/>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4046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44" y="1262640"/>
            <a:ext cx="4706229" cy="5073055"/>
          </a:xfrm>
        </p:spPr>
        <p:txBody>
          <a:bodyPr/>
          <a:lstStyle/>
          <a:p>
            <a:pPr marL="236546" lvl="1"/>
            <a:r>
              <a:rPr lang="en-US" sz="3921" dirty="0"/>
              <a:t>Alarm</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scenario=“alarm”...&gt;</a:t>
            </a:r>
          </a:p>
          <a:p>
            <a:pPr marL="236546" lvl="1"/>
            <a:endParaRPr lang="en-US" sz="3921" dirty="0"/>
          </a:p>
          <a:p>
            <a:pPr marL="236546" lvl="1"/>
            <a:r>
              <a:rPr lang="en-US" sz="3921" dirty="0"/>
              <a:t>Reminder</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scenario=“reminder”...&gt;</a:t>
            </a:r>
          </a:p>
          <a:p>
            <a:pPr marL="236546" lvl="1"/>
            <a:endParaRPr lang="en-US" sz="3921" dirty="0"/>
          </a:p>
          <a:p>
            <a:pPr marL="236546" lvl="1"/>
            <a:r>
              <a:rPr lang="en-US" sz="3921" dirty="0"/>
              <a:t>Incoming Call</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p:txBody>
      </p:sp>
      <p:sp>
        <p:nvSpPr>
          <p:cNvPr id="3" name="Title 2"/>
          <p:cNvSpPr>
            <a:spLocks noGrp="1"/>
          </p:cNvSpPr>
          <p:nvPr>
            <p:ph type="title"/>
          </p:nvPr>
        </p:nvSpPr>
        <p:spPr/>
        <p:txBody>
          <a:bodyPr/>
          <a:lstStyle/>
          <a:p>
            <a:r>
              <a:rPr lang="en-US" dirty="0" smtClean="0"/>
              <a:t>Special Toast Scenarios</a:t>
            </a:r>
            <a:endParaRPr lang="en-US" dirty="0"/>
          </a:p>
        </p:txBody>
      </p:sp>
      <p:pic>
        <p:nvPicPr>
          <p:cNvPr id="10" name="Alar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14390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notifications</a:t>
            </a:r>
            <a:endParaRPr lang="en-US" dirty="0"/>
          </a:p>
        </p:txBody>
      </p:sp>
      <p:sp>
        <p:nvSpPr>
          <p:cNvPr id="4" name="Text Placeholder 3"/>
          <p:cNvSpPr>
            <a:spLocks noGrp="1"/>
          </p:cNvSpPr>
          <p:nvPr>
            <p:ph type="body" sz="quarter" idx="10"/>
          </p:nvPr>
        </p:nvSpPr>
        <p:spPr>
          <a:xfrm>
            <a:off x="269241" y="1197639"/>
            <a:ext cx="11653522" cy="6155217"/>
          </a:xfrm>
        </p:spPr>
        <p:txBody>
          <a:bodyPr/>
          <a:lstStyle/>
          <a:p>
            <a:pPr>
              <a:spcBef>
                <a:spcPts val="400"/>
              </a:spcBef>
              <a:spcAft>
                <a:spcPts val="588"/>
              </a:spcAft>
            </a:pPr>
            <a:r>
              <a:rPr lang="en-US" sz="1961" dirty="0">
                <a:solidFill>
                  <a:schemeClr val="tx2"/>
                </a:solidFill>
              </a:rPr>
              <a:t>&lt;toast&gt;</a:t>
            </a:r>
          </a:p>
          <a:p>
            <a:pPr>
              <a:spcBef>
                <a:spcPts val="400"/>
              </a:spcBef>
              <a:spcAft>
                <a:spcPts val="588"/>
              </a:spcAft>
            </a:pPr>
            <a:r>
              <a:rPr lang="en-US" sz="1961" dirty="0">
                <a:solidFill>
                  <a:schemeClr val="tx2"/>
                </a:solidFill>
              </a:rPr>
              <a:t>  &lt;visual&gt;</a:t>
            </a:r>
          </a:p>
          <a:p>
            <a:pPr>
              <a:spcBef>
                <a:spcPts val="400"/>
              </a:spcBef>
              <a:spcAft>
                <a:spcPts val="588"/>
              </a:spcAft>
            </a:pPr>
            <a:r>
              <a:rPr lang="en-US" sz="1961" dirty="0">
                <a:solidFill>
                  <a:schemeClr val="tx2"/>
                </a:solidFill>
              </a:rPr>
              <a:t>&lt;binding template="</a:t>
            </a:r>
            <a:r>
              <a:rPr lang="en-US" sz="1961" dirty="0" err="1">
                <a:solidFill>
                  <a:schemeClr val="tx2"/>
                </a:solidFill>
              </a:rPr>
              <a:t>ToastGeneric</a:t>
            </a:r>
            <a:r>
              <a:rPr lang="en-US" sz="1961" dirty="0">
                <a:solidFill>
                  <a:schemeClr val="tx2"/>
                </a:solidFill>
              </a:rPr>
              <a:t>"&gt;</a:t>
            </a:r>
          </a:p>
          <a:p>
            <a:pPr>
              <a:spcBef>
                <a:spcPts val="400"/>
              </a:spcBef>
              <a:spcAft>
                <a:spcPts val="588"/>
              </a:spcAft>
            </a:pPr>
            <a:r>
              <a:rPr lang="en-US" sz="1961" dirty="0">
                <a:solidFill>
                  <a:schemeClr val="tx2"/>
                </a:solidFill>
              </a:rPr>
              <a:t>  &lt;image placement="</a:t>
            </a:r>
            <a:r>
              <a:rPr lang="en-US" sz="1961" dirty="0" err="1">
                <a:solidFill>
                  <a:schemeClr val="tx2"/>
                </a:solidFill>
              </a:rPr>
              <a:t>appLogoOverride</a:t>
            </a:r>
            <a:r>
              <a:rPr lang="en-US" sz="1961" dirty="0">
                <a:solidFill>
                  <a:schemeClr val="tx2"/>
                </a:solidFill>
              </a:rPr>
              <a:t>" </a:t>
            </a:r>
          </a:p>
          <a:p>
            <a:pPr>
              <a:spcBef>
                <a:spcPts val="400"/>
              </a:spcBef>
              <a:spcAft>
                <a:spcPts val="588"/>
              </a:spcAft>
            </a:pPr>
            <a:r>
              <a:rPr lang="en-US" sz="1961" dirty="0">
                <a:solidFill>
                  <a:schemeClr val="tx2"/>
                </a:solidFill>
              </a:rPr>
              <a:t>		</a:t>
            </a:r>
            <a:r>
              <a:rPr lang="en-US" sz="1961" dirty="0" err="1">
                <a:solidFill>
                  <a:schemeClr val="tx2"/>
                </a:solidFill>
              </a:rPr>
              <a:t>src</a:t>
            </a:r>
            <a:r>
              <a:rPr lang="en-US" sz="1961" dirty="0">
                <a:solidFill>
                  <a:schemeClr val="tx2"/>
                </a:solidFill>
              </a:rPr>
              <a:t>="Torrance Shum.png" /&gt;</a:t>
            </a:r>
          </a:p>
          <a:p>
            <a:pPr>
              <a:spcBef>
                <a:spcPts val="400"/>
              </a:spcBef>
              <a:spcAft>
                <a:spcPts val="588"/>
              </a:spcAft>
            </a:pPr>
            <a:r>
              <a:rPr lang="en-US" sz="1961" dirty="0">
                <a:solidFill>
                  <a:schemeClr val="tx2"/>
                </a:solidFill>
              </a:rPr>
              <a:t>  &lt;text&gt;Torrance Shum&lt;/text&gt;</a:t>
            </a:r>
          </a:p>
          <a:p>
            <a:pPr>
              <a:spcBef>
                <a:spcPts val="400"/>
              </a:spcBef>
              <a:spcAft>
                <a:spcPts val="588"/>
              </a:spcAft>
            </a:pPr>
            <a:r>
              <a:rPr lang="en-US" sz="1961" dirty="0">
                <a:solidFill>
                  <a:schemeClr val="tx2"/>
                </a:solidFill>
              </a:rPr>
              <a:t>  &lt;text&gt;Media content attached.&lt;/text&gt;</a:t>
            </a:r>
          </a:p>
          <a:p>
            <a:pPr>
              <a:spcBef>
                <a:spcPts val="400"/>
              </a:spcBef>
              <a:spcAft>
                <a:spcPts val="588"/>
              </a:spcAft>
            </a:pPr>
            <a:r>
              <a:rPr lang="en-US" sz="1961" dirty="0">
                <a:solidFill>
                  <a:schemeClr val="tx2"/>
                </a:solidFill>
              </a:rPr>
              <a:t>  &lt;image placement="inline"</a:t>
            </a:r>
          </a:p>
          <a:p>
            <a:pPr>
              <a:spcBef>
                <a:spcPts val="400"/>
              </a:spcBef>
              <a:spcAft>
                <a:spcPts val="588"/>
              </a:spcAft>
            </a:pPr>
            <a:r>
              <a:rPr lang="en-US" sz="1961" dirty="0">
                <a:solidFill>
                  <a:schemeClr val="tx2"/>
                </a:solidFill>
              </a:rPr>
              <a:t>		</a:t>
            </a:r>
            <a:r>
              <a:rPr lang="en-US" sz="1961" dirty="0" err="1">
                <a:solidFill>
                  <a:schemeClr val="tx2"/>
                </a:solidFill>
              </a:rPr>
              <a:t>src</a:t>
            </a:r>
            <a:r>
              <a:rPr lang="en-US" sz="1961" dirty="0">
                <a:solidFill>
                  <a:schemeClr val="tx2"/>
                </a:solidFill>
              </a:rPr>
              <a:t>="attachment.png" /&gt;</a:t>
            </a:r>
          </a:p>
          <a:p>
            <a:pPr>
              <a:spcBef>
                <a:spcPts val="400"/>
              </a:spcBef>
              <a:spcAft>
                <a:spcPts val="588"/>
              </a:spcAft>
            </a:pPr>
            <a:r>
              <a:rPr lang="en-US" sz="1961" dirty="0">
                <a:solidFill>
                  <a:schemeClr val="tx2"/>
                </a:solidFill>
              </a:rPr>
              <a:t>  &lt;text&gt;Hey check out this photo. </a:t>
            </a:r>
          </a:p>
          <a:p>
            <a:pPr>
              <a:spcBef>
                <a:spcPts val="400"/>
              </a:spcBef>
              <a:spcAft>
                <a:spcPts val="588"/>
              </a:spcAft>
            </a:pPr>
            <a:r>
              <a:rPr lang="en-US" sz="1961" dirty="0">
                <a:solidFill>
                  <a:schemeClr val="tx2"/>
                </a:solidFill>
              </a:rPr>
              <a:t>		Isn’t it awesome?&lt;/text&gt;</a:t>
            </a:r>
          </a:p>
          <a:p>
            <a:pPr>
              <a:spcBef>
                <a:spcPts val="400"/>
              </a:spcBef>
              <a:spcAft>
                <a:spcPts val="588"/>
              </a:spcAft>
            </a:pPr>
            <a:r>
              <a:rPr lang="en-US" sz="1961" dirty="0">
                <a:solidFill>
                  <a:schemeClr val="tx2"/>
                </a:solidFill>
              </a:rPr>
              <a:t>&lt;/binding&gt;</a:t>
            </a:r>
          </a:p>
          <a:p>
            <a:pPr>
              <a:spcBef>
                <a:spcPts val="400"/>
              </a:spcBef>
              <a:spcAft>
                <a:spcPts val="588"/>
              </a:spcAft>
            </a:pPr>
            <a:r>
              <a:rPr lang="en-US" sz="1961" dirty="0">
                <a:solidFill>
                  <a:schemeClr val="tx2"/>
                </a:solidFill>
              </a:rPr>
              <a:t>  &lt;/visual&gt;</a:t>
            </a:r>
          </a:p>
          <a:p>
            <a:pPr>
              <a:spcBef>
                <a:spcPts val="400"/>
              </a:spcBef>
              <a:spcAft>
                <a:spcPts val="588"/>
              </a:spcAft>
            </a:pPr>
            <a:r>
              <a:rPr lang="en-US" sz="1961" dirty="0">
                <a:solidFill>
                  <a:schemeClr val="tx2"/>
                </a:solidFill>
              </a:rPr>
              <a:t>&lt;/toast&gt;</a:t>
            </a:r>
          </a:p>
          <a:p>
            <a:pPr>
              <a:spcBef>
                <a:spcPts val="400"/>
              </a:spcBef>
            </a:pPr>
            <a:endParaRPr lang="en-US" sz="1961" dirty="0">
              <a:solidFill>
                <a:schemeClr val="tx2"/>
              </a:solidFill>
            </a:endParaRPr>
          </a:p>
        </p:txBody>
      </p:sp>
      <p:pic>
        <p:nvPicPr>
          <p:cNvPr id="5" name="Image Toast Expanded"/>
          <p:cNvPicPr>
            <a:picLocks noChangeAspect="1"/>
          </p:cNvPicPr>
          <p:nvPr/>
        </p:nvPicPr>
        <p:blipFill>
          <a:blip r:embed="rId2"/>
          <a:stretch>
            <a:fillRect/>
          </a:stretch>
        </p:blipFill>
        <p:spPr>
          <a:xfrm>
            <a:off x="7440637" y="3951914"/>
            <a:ext cx="4097750" cy="2099597"/>
          </a:xfrm>
          <a:prstGeom prst="rect">
            <a:avLst/>
          </a:prstGeom>
          <a:ln>
            <a:solidFill>
              <a:schemeClr val="tx1"/>
            </a:solidFill>
          </a:ln>
        </p:spPr>
      </p:pic>
      <p:pic>
        <p:nvPicPr>
          <p:cNvPr id="6" name="Image Toast Collapsed"/>
          <p:cNvPicPr>
            <a:picLocks noChangeAspect="1"/>
          </p:cNvPicPr>
          <p:nvPr/>
        </p:nvPicPr>
        <p:blipFill>
          <a:blip r:embed="rId3"/>
          <a:stretch>
            <a:fillRect/>
          </a:stretch>
        </p:blipFill>
        <p:spPr>
          <a:xfrm>
            <a:off x="7440637" y="2457873"/>
            <a:ext cx="4097750" cy="1066706"/>
          </a:xfrm>
          <a:prstGeom prst="rect">
            <a:avLst/>
          </a:prstGeom>
          <a:ln>
            <a:solidFill>
              <a:schemeClr val="tx1"/>
            </a:solidFill>
          </a:ln>
        </p:spPr>
      </p:pic>
      <p:sp>
        <p:nvSpPr>
          <p:cNvPr id="9" name="Rectangle 8"/>
          <p:cNvSpPr/>
          <p:nvPr/>
        </p:nvSpPr>
        <p:spPr bwMode="auto">
          <a:xfrm>
            <a:off x="1464472" y="1934959"/>
            <a:ext cx="3660401"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491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建立背景工作</a:t>
            </a:r>
            <a:endParaRPr lang="en-US" dirty="0"/>
          </a:p>
        </p:txBody>
      </p:sp>
      <p:sp>
        <p:nvSpPr>
          <p:cNvPr id="4" name="Text Placeholder 3"/>
          <p:cNvSpPr>
            <a:spLocks noGrp="1"/>
          </p:cNvSpPr>
          <p:nvPr>
            <p:ph type="body" sz="quarter" idx="10"/>
          </p:nvPr>
        </p:nvSpPr>
        <p:spPr/>
        <p:txBody>
          <a:bodyPr/>
          <a:lstStyle/>
          <a:p>
            <a:r>
              <a:rPr lang="zh-TW" altLang="en-US" dirty="0" smtClean="0"/>
              <a:t>注意背景工作的繁忙程</a:t>
            </a:r>
            <a:r>
              <a:rPr lang="zh-TW" altLang="en-US" dirty="0"/>
              <a:t>度</a:t>
            </a:r>
            <a:endParaRPr lang="en-US" dirty="0" smtClean="0"/>
          </a:p>
          <a:p>
            <a:pPr lvl="1"/>
            <a:r>
              <a:rPr lang="en-US" dirty="0" err="1" smtClean="0"/>
              <a:t>BackgroundWorkCostValue.High</a:t>
            </a:r>
            <a:r>
              <a:rPr lang="en-US" dirty="0" smtClean="0"/>
              <a:t> </a:t>
            </a:r>
            <a:r>
              <a:rPr lang="zh-TW" altLang="en-US" dirty="0" smtClean="0"/>
              <a:t>表示這個背景工作不應該被啟動</a:t>
            </a:r>
            <a:endParaRPr lang="en-US" dirty="0" smtClean="0"/>
          </a:p>
          <a:p>
            <a:r>
              <a:rPr lang="zh-TW" altLang="en-US" dirty="0" smtClean="0"/>
              <a:t>要能處理被取消的操作</a:t>
            </a:r>
            <a:endParaRPr lang="en-US" dirty="0" smtClean="0"/>
          </a:p>
          <a:p>
            <a:pPr lvl="1"/>
            <a:r>
              <a:rPr lang="zh-TW" altLang="en-US" dirty="0" smtClean="0"/>
              <a:t>背景工作可能會被使用者或系統停止工作</a:t>
            </a:r>
            <a:endParaRPr lang="en-US" dirty="0" smtClean="0"/>
          </a:p>
          <a:p>
            <a:r>
              <a:rPr lang="zh-TW" altLang="en-US" dirty="0" smtClean="0"/>
              <a:t>天生就是非同步執行</a:t>
            </a:r>
            <a:endParaRPr lang="en-US" dirty="0" smtClean="0"/>
          </a:p>
          <a:p>
            <a:pPr lvl="1"/>
            <a:r>
              <a:rPr lang="zh-TW" altLang="en-US" dirty="0" smtClean="0"/>
              <a:t>不必特別使用非同步程式寫法來做</a:t>
            </a:r>
            <a:endParaRPr lang="en-US" dirty="0" smtClean="0"/>
          </a:p>
          <a:p>
            <a:r>
              <a:rPr lang="zh-TW" altLang="en-US" dirty="0" smtClean="0"/>
              <a:t>回報工作進度</a:t>
            </a:r>
            <a:endParaRPr lang="en-US" dirty="0" smtClean="0"/>
          </a:p>
          <a:p>
            <a:pPr lvl="1"/>
            <a:r>
              <a:rPr lang="zh-TW" altLang="en-US" dirty="0" smtClean="0"/>
              <a:t>工作進度是數值</a:t>
            </a:r>
            <a:endParaRPr lang="en-US" dirty="0" smtClean="0"/>
          </a:p>
        </p:txBody>
      </p:sp>
    </p:spTree>
    <p:extLst>
      <p:ext uri="{BB962C8B-B14F-4D97-AF65-F5344CB8AC3E}">
        <p14:creationId xmlns:p14="http://schemas.microsoft.com/office/powerpoint/2010/main" val="333596074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input</a:t>
            </a:r>
            <a:endParaRPr lang="en-US" dirty="0"/>
          </a:p>
        </p:txBody>
      </p:sp>
      <p:sp>
        <p:nvSpPr>
          <p:cNvPr id="4" name="Text Placeholder 3"/>
          <p:cNvSpPr>
            <a:spLocks noGrp="1"/>
          </p:cNvSpPr>
          <p:nvPr>
            <p:ph type="body" sz="quarter" idx="10"/>
          </p:nvPr>
        </p:nvSpPr>
        <p:spPr>
          <a:xfrm>
            <a:off x="269241" y="1197640"/>
            <a:ext cx="11653522" cy="4933226"/>
          </a:xfrm>
        </p:spPr>
        <p:txBody>
          <a:bodyPr/>
          <a:lstStyle/>
          <a:p>
            <a:pPr>
              <a:spcBef>
                <a:spcPts val="400"/>
              </a:spcBef>
              <a:spcAft>
                <a:spcPts val="588"/>
              </a:spcAft>
            </a:pPr>
            <a:r>
              <a:rPr lang="en-US" sz="1961" dirty="0">
                <a:solidFill>
                  <a:schemeClr val="tx2"/>
                </a:solidFill>
              </a:rPr>
              <a:t>&lt;toast&gt;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&lt;input title=“Snooze for” id="</a:t>
            </a:r>
            <a:r>
              <a:rPr lang="en-US" sz="1961" dirty="0" err="1">
                <a:solidFill>
                  <a:schemeClr val="tx2"/>
                </a:solidFill>
              </a:rPr>
              <a:t>snoozeTime</a:t>
            </a:r>
            <a:r>
              <a:rPr lang="en-US" sz="1961" dirty="0">
                <a:solidFill>
                  <a:schemeClr val="tx2"/>
                </a:solidFill>
              </a:rPr>
              <a:t>" </a:t>
            </a:r>
          </a:p>
          <a:p>
            <a:pPr>
              <a:spcBef>
                <a:spcPts val="400"/>
              </a:spcBef>
              <a:spcAft>
                <a:spcPts val="588"/>
              </a:spcAft>
            </a:pPr>
            <a:r>
              <a:rPr lang="en-US" sz="1961" dirty="0">
                <a:solidFill>
                  <a:schemeClr val="tx2"/>
                </a:solidFill>
              </a:rPr>
              <a:t>  	 type="selections" </a:t>
            </a:r>
            <a:r>
              <a:rPr lang="en-US" sz="1961" dirty="0" err="1">
                <a:solidFill>
                  <a:schemeClr val="tx2"/>
                </a:solidFill>
              </a:rPr>
              <a:t>defaultSelection</a:t>
            </a:r>
            <a:r>
              <a:rPr lang="en-US" sz="1961" dirty="0">
                <a:solidFill>
                  <a:schemeClr val="tx2"/>
                </a:solidFill>
              </a:rPr>
              <a:t>=“5"&gt;</a:t>
            </a:r>
          </a:p>
          <a:p>
            <a:pPr>
              <a:spcBef>
                <a:spcPts val="400"/>
              </a:spcBef>
              <a:spcAft>
                <a:spcPts val="588"/>
              </a:spcAft>
            </a:pPr>
            <a:r>
              <a:rPr lang="en-US" sz="1961" dirty="0">
                <a:solidFill>
                  <a:schemeClr val="tx2"/>
                </a:solidFill>
              </a:rPr>
              <a:t>  &lt;selection id="5" content="5 minutes" /&gt;</a:t>
            </a:r>
          </a:p>
          <a:p>
            <a:pPr>
              <a:spcBef>
                <a:spcPts val="400"/>
              </a:spcBef>
              <a:spcAft>
                <a:spcPts val="588"/>
              </a:spcAft>
            </a:pPr>
            <a:r>
              <a:rPr lang="en-US" sz="1961" dirty="0">
                <a:solidFill>
                  <a:schemeClr val="tx2"/>
                </a:solidFill>
              </a:rPr>
              <a:t>  &lt;selection id="10" content="10 minutes" /&gt;</a:t>
            </a:r>
          </a:p>
          <a:p>
            <a:pPr>
              <a:spcBef>
                <a:spcPts val="400"/>
              </a:spcBef>
              <a:spcAft>
                <a:spcPts val="588"/>
              </a:spcAft>
            </a:pPr>
            <a:r>
              <a:rPr lang="en-US" sz="1961" dirty="0">
                <a:solidFill>
                  <a:schemeClr val="tx2"/>
                </a:solidFill>
              </a:rPr>
              <a:t>  &lt;selection id="20" content="20 minutes" /&gt;</a:t>
            </a:r>
          </a:p>
          <a:p>
            <a:pPr>
              <a:spcBef>
                <a:spcPts val="400"/>
              </a:spcBef>
              <a:spcAft>
                <a:spcPts val="588"/>
              </a:spcAft>
            </a:pPr>
            <a:r>
              <a:rPr lang="en-US" sz="1961" dirty="0">
                <a:solidFill>
                  <a:schemeClr val="tx2"/>
                </a:solidFill>
              </a:rPr>
              <a:t>&lt;/input&gt;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&lt;/toast&gt;</a:t>
            </a:r>
          </a:p>
        </p:txBody>
      </p:sp>
      <p:pic>
        <p:nvPicPr>
          <p:cNvPr id="7" name="Cortana Reminder"/>
          <p:cNvPicPr>
            <a:picLocks noChangeAspect="1"/>
          </p:cNvPicPr>
          <p:nvPr/>
        </p:nvPicPr>
        <p:blipFill>
          <a:blip r:embed="rId2"/>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2756682"/>
            <a:ext cx="2465168"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8047" y="3951915"/>
            <a:ext cx="5976165"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49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action</a:t>
            </a:r>
            <a:endParaRPr lang="en-US" dirty="0"/>
          </a:p>
        </p:txBody>
      </p:sp>
      <p:sp>
        <p:nvSpPr>
          <p:cNvPr id="4" name="Text Placeholder 3"/>
          <p:cNvSpPr>
            <a:spLocks noGrp="1"/>
          </p:cNvSpPr>
          <p:nvPr>
            <p:ph type="body" sz="quarter" idx="10"/>
          </p:nvPr>
        </p:nvSpPr>
        <p:spPr>
          <a:xfrm>
            <a:off x="269241" y="1197640"/>
            <a:ext cx="11653522" cy="3847010"/>
          </a:xfrm>
        </p:spPr>
        <p:txBody>
          <a:bodyPr/>
          <a:lstStyle/>
          <a:p>
            <a:pPr>
              <a:spcBef>
                <a:spcPts val="400"/>
              </a:spcBef>
              <a:spcAft>
                <a:spcPts val="588"/>
              </a:spcAft>
            </a:pPr>
            <a:r>
              <a:rPr lang="en-US" sz="1961" dirty="0">
                <a:solidFill>
                  <a:schemeClr val="tx2"/>
                </a:solidFill>
              </a:rPr>
              <a:t>&lt;toast&gt;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&lt;action </a:t>
            </a:r>
            <a:r>
              <a:rPr lang="en-US" sz="1961" dirty="0" err="1">
                <a:solidFill>
                  <a:schemeClr val="tx2"/>
                </a:solidFill>
              </a:rPr>
              <a:t>activationType</a:t>
            </a:r>
            <a:r>
              <a:rPr lang="en-US" sz="1961" dirty="0">
                <a:solidFill>
                  <a:schemeClr val="tx2"/>
                </a:solidFill>
              </a:rPr>
              <a:t>="system" arguments="snooze" </a:t>
            </a:r>
            <a:br>
              <a:rPr lang="en-US" sz="1961" dirty="0">
                <a:solidFill>
                  <a:schemeClr val="tx2"/>
                </a:solidFill>
              </a:rPr>
            </a:br>
            <a:r>
              <a:rPr lang="en-US" sz="1961" dirty="0">
                <a:solidFill>
                  <a:schemeClr val="tx2"/>
                </a:solidFill>
              </a:rPr>
              <a:t>    hint-</a:t>
            </a:r>
            <a:r>
              <a:rPr lang="en-US" sz="1961" dirty="0" err="1">
                <a:solidFill>
                  <a:schemeClr val="tx2"/>
                </a:solidFill>
              </a:rPr>
              <a:t>inputId</a:t>
            </a:r>
            <a:r>
              <a:rPr lang="en-US" sz="1961" dirty="0">
                <a:solidFill>
                  <a:schemeClr val="tx2"/>
                </a:solidFill>
              </a:rPr>
              <a:t>="</a:t>
            </a:r>
            <a:r>
              <a:rPr lang="en-US" sz="1961" dirty="0" err="1">
                <a:solidFill>
                  <a:schemeClr val="tx2"/>
                </a:solidFill>
              </a:rPr>
              <a:t>snoozeTime</a:t>
            </a:r>
            <a:r>
              <a:rPr lang="en-US" sz="1961" dirty="0">
                <a:solidFill>
                  <a:schemeClr val="tx2"/>
                </a:solidFill>
              </a:rPr>
              <a:t>" content=""/&gt;</a:t>
            </a:r>
          </a:p>
          <a:p>
            <a:pPr>
              <a:spcBef>
                <a:spcPts val="400"/>
              </a:spcBef>
              <a:spcAft>
                <a:spcPts val="588"/>
              </a:spcAft>
            </a:pPr>
            <a:r>
              <a:rPr lang="en-US" sz="1961" dirty="0">
                <a:solidFill>
                  <a:schemeClr val="tx2"/>
                </a:solidFill>
              </a:rPr>
              <a:t> &lt;action </a:t>
            </a:r>
            <a:r>
              <a:rPr lang="en-US" sz="1961" dirty="0" err="1">
                <a:solidFill>
                  <a:schemeClr val="tx2"/>
                </a:solidFill>
              </a:rPr>
              <a:t>activationType</a:t>
            </a:r>
            <a:r>
              <a:rPr lang="en-US" sz="1961" dirty="0">
                <a:solidFill>
                  <a:schemeClr val="tx2"/>
                </a:solidFill>
              </a:rPr>
              <a:t>="system" arguments="dismiss" </a:t>
            </a:r>
            <a:br>
              <a:rPr lang="en-US" sz="1961" dirty="0">
                <a:solidFill>
                  <a:schemeClr val="tx2"/>
                </a:solidFill>
              </a:rPr>
            </a:br>
            <a:r>
              <a:rPr lang="en-US" sz="1961" dirty="0">
                <a:solidFill>
                  <a:schemeClr val="tx2"/>
                </a:solidFill>
              </a:rPr>
              <a:t>    content=""/&gt;</a:t>
            </a:r>
          </a:p>
          <a:p>
            <a:pPr>
              <a:spcBef>
                <a:spcPts val="400"/>
              </a:spcBef>
              <a:spcAft>
                <a:spcPts val="588"/>
              </a:spcAft>
            </a:pPr>
            <a:r>
              <a:rPr lang="en-US" sz="1961" dirty="0">
                <a:solidFill>
                  <a:schemeClr val="tx2"/>
                </a:solidFill>
              </a:rPr>
              <a:t>  &lt;/actions&gt;  &lt;/actions&gt;</a:t>
            </a:r>
          </a:p>
          <a:p>
            <a:pPr>
              <a:spcBef>
                <a:spcPts val="400"/>
              </a:spcBef>
              <a:spcAft>
                <a:spcPts val="588"/>
              </a:spcAft>
            </a:pPr>
            <a:r>
              <a:rPr lang="en-US" sz="1961" dirty="0">
                <a:solidFill>
                  <a:schemeClr val="tx2"/>
                </a:solidFill>
              </a:rPr>
              <a:t>&lt;/toast&gt;</a:t>
            </a:r>
          </a:p>
        </p:txBody>
      </p:sp>
      <p:pic>
        <p:nvPicPr>
          <p:cNvPr id="7" name="Cortana Reminder"/>
          <p:cNvPicPr>
            <a:picLocks noChangeAspect="1"/>
          </p:cNvPicPr>
          <p:nvPr/>
        </p:nvPicPr>
        <p:blipFill>
          <a:blip r:embed="rId2"/>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39174" y="3429000"/>
            <a:ext cx="6125570"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823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Alarms are Toasts</a:t>
            </a:r>
            <a:endParaRPr lang="en-US" dirty="0"/>
          </a:p>
        </p:txBody>
      </p:sp>
      <p:sp>
        <p:nvSpPr>
          <p:cNvPr id="4" name="Text Placeholder 3"/>
          <p:cNvSpPr>
            <a:spLocks noGrp="1"/>
          </p:cNvSpPr>
          <p:nvPr>
            <p:ph type="body" sz="quarter" idx="10"/>
          </p:nvPr>
        </p:nvSpPr>
        <p:spPr>
          <a:xfrm>
            <a:off x="269241" y="1561226"/>
            <a:ext cx="12848754" cy="4118564"/>
          </a:xfrm>
        </p:spPr>
        <p:txBody>
          <a:bodyPr/>
          <a:lstStyle/>
          <a:p>
            <a:pPr>
              <a:spcBef>
                <a:spcPts val="400"/>
              </a:spcBef>
              <a:spcAft>
                <a:spcPts val="588"/>
              </a:spcAft>
            </a:pPr>
            <a:r>
              <a:rPr lang="en-US" sz="1961" dirty="0">
                <a:solidFill>
                  <a:schemeClr val="tx2"/>
                </a:solidFill>
              </a:rPr>
              <a:t>&lt;toast scenario=“alarm”...&gt;</a:t>
            </a:r>
          </a:p>
          <a:p>
            <a:pPr>
              <a:spcBef>
                <a:spcPts val="400"/>
              </a:spcBef>
              <a:spcAft>
                <a:spcPts val="588"/>
              </a:spcAft>
            </a:pPr>
            <a:r>
              <a:rPr lang="en-US" sz="1961" dirty="0">
                <a:solidFill>
                  <a:schemeClr val="tx2"/>
                </a:solidFill>
              </a:rPr>
              <a:t>  &lt;visual&gt;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&lt;/visual&gt;</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    &lt;action </a:t>
            </a:r>
            <a:r>
              <a:rPr lang="en-US" sz="1961" dirty="0" err="1">
                <a:solidFill>
                  <a:schemeClr val="tx2"/>
                </a:solidFill>
              </a:rPr>
              <a:t>activationType</a:t>
            </a:r>
            <a:r>
              <a:rPr lang="en-US" sz="1961" dirty="0">
                <a:solidFill>
                  <a:schemeClr val="tx2"/>
                </a:solidFill>
              </a:rPr>
              <a:t>='system' arguments='snooze' content='' /&gt;</a:t>
            </a:r>
          </a:p>
          <a:p>
            <a:pPr>
              <a:spcBef>
                <a:spcPts val="400"/>
              </a:spcBef>
              <a:spcAft>
                <a:spcPts val="588"/>
              </a:spcAft>
            </a:pPr>
            <a:r>
              <a:rPr lang="en-US" sz="1961" dirty="0">
                <a:solidFill>
                  <a:schemeClr val="tx2"/>
                </a:solidFill>
              </a:rPr>
              <a:t>    &lt;action </a:t>
            </a:r>
            <a:r>
              <a:rPr lang="en-US" sz="1961" dirty="0" err="1">
                <a:solidFill>
                  <a:schemeClr val="tx2"/>
                </a:solidFill>
              </a:rPr>
              <a:t>activationType</a:t>
            </a:r>
            <a:r>
              <a:rPr lang="en-US" sz="1961" dirty="0">
                <a:solidFill>
                  <a:schemeClr val="tx2"/>
                </a:solidFill>
              </a:rPr>
              <a:t>='system' arguments='dismiss' content=''/&gt;</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&lt;/toast&gt;</a:t>
            </a:r>
          </a:p>
          <a:p>
            <a:pPr>
              <a:spcBef>
                <a:spcPts val="400"/>
              </a:spcBef>
            </a:pPr>
            <a:endParaRPr lang="en-US" sz="1961" dirty="0">
              <a:solidFill>
                <a:schemeClr val="tx2"/>
              </a:solidFill>
            </a:endParaRPr>
          </a:p>
        </p:txBody>
      </p:sp>
      <p:pic>
        <p:nvPicPr>
          <p:cNvPr id="7" name="Alarm"/>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112956" y="1219064"/>
            <a:ext cx="3551139" cy="2166360"/>
          </a:xfrm>
          <a:prstGeom prst="rect">
            <a:avLst/>
          </a:prstGeom>
        </p:spPr>
      </p:pic>
      <p:sp>
        <p:nvSpPr>
          <p:cNvPr id="10" name="Rectangle 9"/>
          <p:cNvSpPr/>
          <p:nvPr/>
        </p:nvSpPr>
        <p:spPr bwMode="auto">
          <a:xfrm>
            <a:off x="1315067" y="1540064"/>
            <a:ext cx="2838679" cy="39489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23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customization</a:t>
            </a:r>
            <a:endParaRPr lang="en-US" dirty="0"/>
          </a:p>
        </p:txBody>
      </p:sp>
      <p:sp>
        <p:nvSpPr>
          <p:cNvPr id="4" name="Text Placeholder 3"/>
          <p:cNvSpPr>
            <a:spLocks noGrp="1"/>
          </p:cNvSpPr>
          <p:nvPr>
            <p:ph type="body" sz="quarter" idx="10"/>
          </p:nvPr>
        </p:nvSpPr>
        <p:spPr>
          <a:xfrm>
            <a:off x="269241" y="1197640"/>
            <a:ext cx="11653522" cy="4933226"/>
          </a:xfrm>
        </p:spPr>
        <p:txBody>
          <a:bodyPr/>
          <a:lstStyle/>
          <a:p>
            <a:pPr>
              <a:spcBef>
                <a:spcPts val="400"/>
              </a:spcBef>
              <a:spcAft>
                <a:spcPts val="588"/>
              </a:spcAft>
            </a:pPr>
            <a:r>
              <a:rPr lang="en-US" sz="1961" dirty="0">
                <a:solidFill>
                  <a:schemeClr val="tx2"/>
                </a:solidFill>
              </a:rPr>
              <a:t>&lt;toast&gt;</a:t>
            </a:r>
          </a:p>
          <a:p>
            <a:pPr>
              <a:spcBef>
                <a:spcPts val="400"/>
              </a:spcBef>
              <a:spcAft>
                <a:spcPts val="588"/>
              </a:spcAft>
            </a:pPr>
            <a:r>
              <a:rPr lang="en-US" sz="1961" dirty="0">
                <a:solidFill>
                  <a:schemeClr val="tx2"/>
                </a:solidFill>
              </a:rPr>
              <a:t>... </a:t>
            </a:r>
          </a:p>
          <a:p>
            <a:pPr>
              <a:spcBef>
                <a:spcPts val="400"/>
              </a:spcBef>
              <a:spcAft>
                <a:spcPts val="588"/>
              </a:spcAft>
            </a:pPr>
            <a:r>
              <a:rPr lang="en-US" sz="1961" dirty="0">
                <a:solidFill>
                  <a:schemeClr val="tx2"/>
                </a:solidFill>
              </a:rPr>
              <a:t>   &lt;image placement="</a:t>
            </a:r>
            <a:r>
              <a:rPr lang="en-US" sz="1961" dirty="0" err="1">
                <a:solidFill>
                  <a:schemeClr val="tx2"/>
                </a:solidFill>
              </a:rPr>
              <a:t>appLogoOverride</a:t>
            </a:r>
            <a:r>
              <a:rPr lang="en-US" sz="1961" dirty="0">
                <a:solidFill>
                  <a:schemeClr val="tx2"/>
                </a:solidFill>
              </a:rPr>
              <a:t>" </a:t>
            </a:r>
            <a:r>
              <a:rPr lang="en-US" sz="1961" dirty="0" err="1">
                <a:solidFill>
                  <a:schemeClr val="tx2"/>
                </a:solidFill>
              </a:rPr>
              <a:t>src</a:t>
            </a:r>
            <a:r>
              <a:rPr lang="en-US" sz="1961" dirty="0">
                <a:solidFill>
                  <a:schemeClr val="tx2"/>
                </a:solidFill>
              </a:rPr>
              <a:t>="Logo.png" /&gt;</a:t>
            </a:r>
          </a:p>
          <a:p>
            <a:pPr>
              <a:spcBef>
                <a:spcPts val="400"/>
              </a:spcBef>
              <a:spcAft>
                <a:spcPts val="588"/>
              </a:spcAft>
            </a:pPr>
            <a:r>
              <a:rPr lang="en-US" sz="1961" dirty="0">
                <a:solidFill>
                  <a:schemeClr val="tx2"/>
                </a:solidFill>
              </a:rPr>
              <a:t>...</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a:t>
            </a:r>
          </a:p>
          <a:p>
            <a:pPr>
              <a:spcBef>
                <a:spcPts val="400"/>
              </a:spcBef>
              <a:spcAft>
                <a:spcPts val="588"/>
              </a:spcAft>
            </a:pPr>
            <a:r>
              <a:rPr lang="en-US" sz="1961" dirty="0">
                <a:solidFill>
                  <a:schemeClr val="tx2"/>
                </a:solidFill>
              </a:rPr>
              <a:t>&lt;action </a:t>
            </a:r>
            <a:r>
              <a:rPr lang="en-US" sz="1961" dirty="0" err="1">
                <a:solidFill>
                  <a:schemeClr val="tx2"/>
                </a:solidFill>
              </a:rPr>
              <a:t>activationType</a:t>
            </a:r>
            <a:r>
              <a:rPr lang="en-US" sz="1961" dirty="0">
                <a:solidFill>
                  <a:schemeClr val="tx2"/>
                </a:solidFill>
              </a:rPr>
              <a:t>="background" </a:t>
            </a:r>
          </a:p>
          <a:p>
            <a:pPr>
              <a:spcBef>
                <a:spcPts val="400"/>
              </a:spcBef>
              <a:spcAft>
                <a:spcPts val="588"/>
              </a:spcAft>
            </a:pPr>
            <a:r>
              <a:rPr lang="en-US" sz="1961" dirty="0">
                <a:solidFill>
                  <a:schemeClr val="tx2"/>
                </a:solidFill>
              </a:rPr>
              <a:t> arguments="dismiss" </a:t>
            </a:r>
          </a:p>
          <a:p>
            <a:pPr>
              <a:spcBef>
                <a:spcPts val="400"/>
              </a:spcBef>
              <a:spcAft>
                <a:spcPts val="588"/>
              </a:spcAft>
            </a:pPr>
            <a:r>
              <a:rPr lang="en-US" sz="1961" dirty="0">
                <a:solidFill>
                  <a:schemeClr val="tx2"/>
                </a:solidFill>
              </a:rPr>
              <a:t> </a:t>
            </a:r>
            <a:r>
              <a:rPr lang="en-US" sz="1961" dirty="0" err="1">
                <a:solidFill>
                  <a:schemeClr val="tx2"/>
                </a:solidFill>
              </a:rPr>
              <a:t>imageUri</a:t>
            </a:r>
            <a:r>
              <a:rPr lang="en-US" sz="1961" dirty="0">
                <a:solidFill>
                  <a:schemeClr val="tx2"/>
                </a:solidFill>
              </a:rPr>
              <a:t>="send.png"</a:t>
            </a:r>
          </a:p>
          <a:p>
            <a:pPr>
              <a:spcBef>
                <a:spcPts val="400"/>
              </a:spcBef>
              <a:spcAft>
                <a:spcPts val="588"/>
              </a:spcAft>
            </a:pPr>
            <a:r>
              <a:rPr lang="en-US" sz="1961" dirty="0">
                <a:solidFill>
                  <a:schemeClr val="tx2"/>
                </a:solidFill>
              </a:rPr>
              <a:t> hint-</a:t>
            </a:r>
            <a:r>
              <a:rPr lang="en-US" sz="1961" dirty="0" err="1">
                <a:solidFill>
                  <a:schemeClr val="tx2"/>
                </a:solidFill>
              </a:rPr>
              <a:t>inputId</a:t>
            </a:r>
            <a:r>
              <a:rPr lang="en-US" sz="1961" dirty="0">
                <a:solidFill>
                  <a:schemeClr val="tx2"/>
                </a:solidFill>
              </a:rPr>
              <a:t>="1" /&gt;</a:t>
            </a:r>
          </a:p>
          <a:p>
            <a:pPr>
              <a:spcBef>
                <a:spcPts val="400"/>
              </a:spcBef>
              <a:spcAft>
                <a:spcPts val="588"/>
              </a:spcAft>
            </a:pPr>
            <a:r>
              <a:rPr lang="en-US" sz="1961" dirty="0">
                <a:solidFill>
                  <a:schemeClr val="tx2"/>
                </a:solidFill>
              </a:rPr>
              <a:t>  &lt;/actions&gt;</a:t>
            </a:r>
          </a:p>
          <a:p>
            <a:pPr>
              <a:spcBef>
                <a:spcPts val="400"/>
              </a:spcBef>
              <a:spcAft>
                <a:spcPts val="588"/>
              </a:spcAft>
            </a:pPr>
            <a:r>
              <a:rPr lang="en-US" sz="1961" dirty="0">
                <a:solidFill>
                  <a:schemeClr val="tx2"/>
                </a:solidFill>
              </a:rPr>
              <a:t>&lt;/toast&gt;</a:t>
            </a:r>
          </a:p>
        </p:txBody>
      </p:sp>
      <p:pic>
        <p:nvPicPr>
          <p:cNvPr id="12" name="Picture 11"/>
          <p:cNvPicPr>
            <a:picLocks noChangeAspect="1"/>
          </p:cNvPicPr>
          <p:nvPr/>
        </p:nvPicPr>
        <p:blipFill rotWithShape="1">
          <a:blip r:embed="rId2"/>
          <a:srcRect b="35219"/>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89770" y="3578404"/>
            <a:ext cx="3959210"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18643" y="4400127"/>
            <a:ext cx="2913381" cy="52291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070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activation types &amp; activations</a:t>
            </a:r>
            <a:endParaRPr lang="en-US" dirty="0"/>
          </a:p>
        </p:txBody>
      </p:sp>
      <p:sp>
        <p:nvSpPr>
          <p:cNvPr id="2" name="Text Placeholder 1"/>
          <p:cNvSpPr>
            <a:spLocks noGrp="1"/>
          </p:cNvSpPr>
          <p:nvPr>
            <p:ph type="body" sz="quarter" idx="10"/>
          </p:nvPr>
        </p:nvSpPr>
        <p:spPr>
          <a:xfrm>
            <a:off x="269239" y="1189495"/>
            <a:ext cx="11653523" cy="4767276"/>
          </a:xfrm>
        </p:spPr>
        <p:txBody>
          <a:bodyPr/>
          <a:lstStyle/>
          <a:p>
            <a:pPr lvl="1"/>
            <a:r>
              <a:rPr lang="en-US" dirty="0">
                <a:solidFill>
                  <a:schemeClr val="tx1"/>
                </a:solidFill>
              </a:rPr>
              <a:t>&lt;action </a:t>
            </a:r>
            <a:r>
              <a:rPr lang="en-US" dirty="0" err="1">
                <a:solidFill>
                  <a:schemeClr val="tx1"/>
                </a:solidFill>
              </a:rPr>
              <a:t>activationType</a:t>
            </a:r>
            <a:r>
              <a:rPr lang="en-US" dirty="0" smtClean="0">
                <a:solidFill>
                  <a:schemeClr val="tx1"/>
                </a:solidFill>
              </a:rPr>
              <a:t>="foreground" /&gt;</a:t>
            </a:r>
          </a:p>
          <a:p>
            <a:pPr lvl="1"/>
            <a:endParaRPr lang="en-US" dirty="0">
              <a:solidFill>
                <a:schemeClr val="tx1"/>
              </a:solidFill>
            </a:endParaRPr>
          </a:p>
          <a:p>
            <a:pPr lvl="1"/>
            <a:endParaRPr lang="en-US" dirty="0" smtClean="0">
              <a:solidFill>
                <a:schemeClr val="tx1"/>
              </a:solidFill>
            </a:endParaRPr>
          </a:p>
          <a:p>
            <a:pPr lvl="1"/>
            <a:endParaRPr lang="en-US" dirty="0" smtClean="0">
              <a:solidFill>
                <a:schemeClr val="tx1"/>
              </a:solidFill>
            </a:endParaRPr>
          </a:p>
          <a:p>
            <a:pPr lvl="1"/>
            <a:r>
              <a:rPr lang="en-US" dirty="0">
                <a:solidFill>
                  <a:schemeClr val="tx1"/>
                </a:solidFill>
              </a:rPr>
              <a:t>&lt;action </a:t>
            </a:r>
            <a:r>
              <a:rPr lang="en-US" dirty="0" err="1">
                <a:solidFill>
                  <a:schemeClr val="tx1"/>
                </a:solidFill>
              </a:rPr>
              <a:t>activationType</a:t>
            </a:r>
            <a:r>
              <a:rPr lang="en-US" dirty="0">
                <a:solidFill>
                  <a:schemeClr val="tx1"/>
                </a:solidFill>
              </a:rPr>
              <a:t>="background" /&gt;</a:t>
            </a:r>
          </a:p>
          <a:p>
            <a:pPr lvl="1"/>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a:p>
            <a:pPr lvl="1"/>
            <a:r>
              <a:rPr lang="en-US" dirty="0">
                <a:solidFill>
                  <a:schemeClr val="tx1"/>
                </a:solidFill>
              </a:rPr>
              <a:t>&lt;action </a:t>
            </a:r>
            <a:r>
              <a:rPr lang="en-US" dirty="0" err="1">
                <a:solidFill>
                  <a:schemeClr val="tx1"/>
                </a:solidFill>
              </a:rPr>
              <a:t>activationType</a:t>
            </a:r>
            <a:r>
              <a:rPr lang="en-US" dirty="0" smtClean="0">
                <a:solidFill>
                  <a:schemeClr val="tx1"/>
                </a:solidFill>
              </a:rPr>
              <a:t>="protocol" </a:t>
            </a:r>
            <a:r>
              <a:rPr lang="en-US" dirty="0">
                <a:solidFill>
                  <a:schemeClr val="tx1"/>
                </a:solidFill>
              </a:rPr>
              <a:t>/&gt;</a:t>
            </a:r>
          </a:p>
          <a:p>
            <a:pPr lvl="1"/>
            <a:endParaRPr lang="en-US" dirty="0" smtClean="0">
              <a:solidFill>
                <a:schemeClr val="tx1"/>
              </a:solidFill>
            </a:endParaRPr>
          </a:p>
          <a:p>
            <a:pPr lvl="1"/>
            <a:endParaRPr lang="en-US" dirty="0">
              <a:solidFill>
                <a:schemeClr val="tx1"/>
              </a:solidFill>
            </a:endParaRPr>
          </a:p>
          <a:p>
            <a:pPr lvl="1"/>
            <a:endParaRPr lang="en-US" dirty="0" smtClean="0">
              <a:solidFill>
                <a:schemeClr val="tx1"/>
              </a:solidFill>
            </a:endParaRPr>
          </a:p>
          <a:p>
            <a:pPr lvl="1"/>
            <a:r>
              <a:rPr lang="en-US" dirty="0">
                <a:solidFill>
                  <a:schemeClr val="tx1"/>
                </a:solidFill>
              </a:rPr>
              <a:t>&lt;action </a:t>
            </a:r>
            <a:r>
              <a:rPr lang="en-US" dirty="0" err="1">
                <a:solidFill>
                  <a:schemeClr val="tx1"/>
                </a:solidFill>
              </a:rPr>
              <a:t>activationType</a:t>
            </a:r>
            <a:r>
              <a:rPr lang="en-US" dirty="0" smtClean="0">
                <a:solidFill>
                  <a:schemeClr val="tx1"/>
                </a:solidFill>
              </a:rPr>
              <a:t>="system" </a:t>
            </a:r>
            <a:r>
              <a:rPr lang="en-US" dirty="0">
                <a:solidFill>
                  <a:schemeClr val="tx1"/>
                </a:solidFill>
              </a:rPr>
              <a:t>/&gt;</a:t>
            </a:r>
          </a:p>
          <a:p>
            <a:pPr lvl="1"/>
            <a:endParaRPr lang="en-US" dirty="0" smtClean="0">
              <a:solidFill>
                <a:schemeClr val="tx1"/>
              </a:solidFill>
            </a:endParaRPr>
          </a:p>
        </p:txBody>
      </p:sp>
      <p:graphicFrame>
        <p:nvGraphicFramePr>
          <p:cNvPr id="8" name="Diagram 7"/>
          <p:cNvGraphicFramePr/>
          <p:nvPr>
            <p:extLst/>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13819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注意背景工作的繁忙程度</a:t>
            </a:r>
          </a:p>
        </p:txBody>
      </p:sp>
      <p:sp>
        <p:nvSpPr>
          <p:cNvPr id="5" name="Text Placeholder 4"/>
          <p:cNvSpPr>
            <a:spLocks noGrp="1"/>
          </p:cNvSpPr>
          <p:nvPr>
            <p:ph type="body" sz="quarter" idx="10"/>
          </p:nvPr>
        </p:nvSpPr>
        <p:spPr/>
        <p:txBody>
          <a:bodyPr/>
          <a:lstStyle/>
          <a:p>
            <a:r>
              <a:rPr lang="zh-TW" altLang="en-US" dirty="0" smtClean="0"/>
              <a:t>確認系統繁忙程度可以避免有些工作被取消</a:t>
            </a:r>
            <a:endParaRPr lang="en-US" dirty="0"/>
          </a:p>
        </p:txBody>
      </p:sp>
      <p:pic>
        <p:nvPicPr>
          <p:cNvPr id="2" name="Picture 1"/>
          <p:cNvPicPr>
            <a:picLocks noChangeAspect="1"/>
          </p:cNvPicPr>
          <p:nvPr/>
        </p:nvPicPr>
        <p:blipFill>
          <a:blip r:embed="rId2"/>
          <a:stretch>
            <a:fillRect/>
          </a:stretch>
        </p:blipFill>
        <p:spPr>
          <a:xfrm>
            <a:off x="269238" y="2009661"/>
            <a:ext cx="8037941" cy="1792850"/>
          </a:xfrm>
          <a:prstGeom prst="rect">
            <a:avLst/>
          </a:prstGeom>
        </p:spPr>
      </p:pic>
      <p:sp>
        <p:nvSpPr>
          <p:cNvPr id="6" name="Rectangle 5"/>
          <p:cNvSpPr/>
          <p:nvPr/>
        </p:nvSpPr>
        <p:spPr bwMode="auto">
          <a:xfrm>
            <a:off x="1837982" y="2253304"/>
            <a:ext cx="4183316"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1829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要能處理被取消的操作</a:t>
            </a:r>
          </a:p>
        </p:txBody>
      </p:sp>
      <p:sp>
        <p:nvSpPr>
          <p:cNvPr id="5" name="Text Placeholder 4"/>
          <p:cNvSpPr>
            <a:spLocks noGrp="1"/>
          </p:cNvSpPr>
          <p:nvPr>
            <p:ph type="body" sz="quarter" idx="10"/>
          </p:nvPr>
        </p:nvSpPr>
        <p:spPr/>
        <p:txBody>
          <a:bodyPr/>
          <a:lstStyle/>
          <a:p>
            <a:r>
              <a:rPr lang="zh-TW" altLang="en-US" dirty="0" smtClean="0">
                <a:solidFill>
                  <a:schemeClr val="accent1"/>
                </a:solidFill>
                <a:latin typeface="+mj-lt"/>
              </a:rPr>
              <a:t>系統資源不足時會取消背景工作</a:t>
            </a:r>
            <a:endParaRPr lang="en-US" dirty="0">
              <a:solidFill>
                <a:schemeClr val="accent1"/>
              </a:solidFill>
              <a:latin typeface="+mj-lt"/>
            </a:endParaRPr>
          </a:p>
        </p:txBody>
      </p:sp>
      <p:pic>
        <p:nvPicPr>
          <p:cNvPr id="7" name="Picture 6"/>
          <p:cNvPicPr>
            <a:picLocks noChangeAspect="1"/>
          </p:cNvPicPr>
          <p:nvPr/>
        </p:nvPicPr>
        <p:blipFill>
          <a:blip r:embed="rId2"/>
          <a:stretch>
            <a:fillRect/>
          </a:stretch>
        </p:blipFill>
        <p:spPr>
          <a:xfrm>
            <a:off x="418643" y="1934959"/>
            <a:ext cx="8018800" cy="4650204"/>
          </a:xfrm>
          <a:prstGeom prst="rect">
            <a:avLst/>
          </a:prstGeom>
        </p:spPr>
      </p:pic>
      <p:sp>
        <p:nvSpPr>
          <p:cNvPr id="8" name="Rectangle 7"/>
          <p:cNvSpPr/>
          <p:nvPr/>
        </p:nvSpPr>
        <p:spPr bwMode="auto">
          <a:xfrm>
            <a:off x="2211493" y="2626697"/>
            <a:ext cx="1269935" cy="4762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573086" y="5100459"/>
            <a:ext cx="2689274" cy="569604"/>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679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smtClean="0"/>
              <a:t>非同步執行</a:t>
            </a:r>
            <a:endParaRPr lang="en-US" dirty="0"/>
          </a:p>
        </p:txBody>
      </p:sp>
      <p:pic>
        <p:nvPicPr>
          <p:cNvPr id="2" name="Picture 1"/>
          <p:cNvPicPr>
            <a:picLocks noChangeAspect="1"/>
          </p:cNvPicPr>
          <p:nvPr/>
        </p:nvPicPr>
        <p:blipFill>
          <a:blip r:embed="rId2"/>
          <a:stretch>
            <a:fillRect/>
          </a:stretch>
        </p:blipFill>
        <p:spPr>
          <a:xfrm>
            <a:off x="194536" y="1507907"/>
            <a:ext cx="7320803" cy="5058580"/>
          </a:xfrm>
          <a:prstGeom prst="rect">
            <a:avLst/>
          </a:prstGeom>
        </p:spPr>
      </p:pic>
      <p:sp>
        <p:nvSpPr>
          <p:cNvPr id="6" name="Rectangle 5"/>
          <p:cNvSpPr/>
          <p:nvPr/>
        </p:nvSpPr>
        <p:spPr bwMode="auto">
          <a:xfrm>
            <a:off x="4079044" y="1433205"/>
            <a:ext cx="2689274"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464472" y="5753404"/>
            <a:ext cx="3809805"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837982" y="4101319"/>
            <a:ext cx="1269935" cy="674653"/>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5580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233D6B-31D3-4164-BD8B-033E34C46371}">
  <ds:schemaRefs>
    <ds:schemaRef ds:uri="http://schemas.microsoft.com/office/2006/documentManagement/types"/>
    <ds:schemaRef ds:uri="05FD27EB-CB97-4E61-B9E7-0CFF7914CBAF"/>
    <ds:schemaRef ds:uri="http://schemas.microsoft.com/office/infopath/2007/PartnerControls"/>
    <ds:schemaRef ds:uri="27aa9422-7f1f-4c84-9cdf-302b1a67e513"/>
    <ds:schemaRef ds:uri="http://purl.org/dc/elements/1.1/"/>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247A2F5-8D30-45F2-9B4C-1DA68F4DF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10D549-EA4D-4024-A579-661036F1AD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2265</Words>
  <Application>Microsoft Office PowerPoint</Application>
  <PresentationFormat>寬螢幕</PresentationFormat>
  <Paragraphs>487</Paragraphs>
  <Slides>64</Slides>
  <Notes>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64</vt:i4>
      </vt:variant>
    </vt:vector>
  </HeadingPairs>
  <TitlesOfParts>
    <vt:vector size="72" baseType="lpstr">
      <vt:lpstr>Arial</vt:lpstr>
      <vt:lpstr>Calibri</vt:lpstr>
      <vt:lpstr>Consolas</vt:lpstr>
      <vt:lpstr>Segoe UI</vt:lpstr>
      <vt:lpstr>Segoe UI Light</vt:lpstr>
      <vt:lpstr>Segoe UI Semibold</vt:lpstr>
      <vt:lpstr>Wingdings</vt:lpstr>
      <vt:lpstr>PPT%20Theme</vt:lpstr>
      <vt:lpstr>背景執行、動態磚與通知</vt:lpstr>
      <vt:lpstr>PowerPoint 簡報</vt:lpstr>
      <vt:lpstr>背景執行</vt:lpstr>
      <vt:lpstr>背景執行</vt:lpstr>
      <vt:lpstr>在您的 app 未執行時執行的工作</vt:lpstr>
      <vt:lpstr>建立背景工作</vt:lpstr>
      <vt:lpstr>注意背景工作的繁忙程度</vt:lpstr>
      <vt:lpstr>要能處理被取消的操作</vt:lpstr>
      <vt:lpstr>非同步執行</vt:lpstr>
      <vt:lpstr>一個 app 可以同時執行多個背景工作</vt:lpstr>
      <vt:lpstr>取得執行背景工作的權限</vt:lpstr>
      <vt:lpstr>建立並註冊背景工作</vt:lpstr>
      <vt:lpstr>執行工作 = 觸發程序 + [條件]</vt:lpstr>
      <vt:lpstr>背景觸發程序[ when? ]</vt:lpstr>
      <vt:lpstr>觸發程序週期最短 15 分鐘</vt:lpstr>
      <vt:lpstr>About the maintenance trigger</vt:lpstr>
      <vt:lpstr>新增一個觸發程序</vt:lpstr>
      <vt:lpstr>執行工作 = 觸發程序 + [條件]</vt:lpstr>
      <vt:lpstr>系統條件 [ if? ]</vt:lpstr>
      <vt:lpstr>使用條件註冊背景工作</vt:lpstr>
      <vt:lpstr>背景工作一旦觸發，就會等待所有的條件成立才執行</vt:lpstr>
      <vt:lpstr>Managing your Background resources</vt:lpstr>
      <vt:lpstr>工作限制</vt:lpstr>
      <vt:lpstr>每次觸發程序啟動時，用量就會重新計算</vt:lpstr>
      <vt:lpstr>資源管理</vt:lpstr>
      <vt:lpstr>背景工作隨時都有可能被系統取消（有 5 秒時間處理）</vt:lpstr>
      <vt:lpstr>背景工作如何偵錯</vt:lpstr>
      <vt:lpstr>動態磚</vt:lpstr>
      <vt:lpstr>動態磚類型</vt:lpstr>
      <vt:lpstr>更新動態磚內容</vt:lpstr>
      <vt:lpstr>更新動態磚 badge</vt:lpstr>
      <vt:lpstr>響應式動態磚</vt:lpstr>
      <vt:lpstr>動態磚範本</vt:lpstr>
      <vt:lpstr>PowerPoint 簡報</vt:lpstr>
      <vt:lpstr>傳統的範本</vt:lpstr>
      <vt:lpstr>建立 SecondaryTile</vt:lpstr>
      <vt:lpstr>使用 secondary tiles 來處理深度連結 (deep-link)</vt:lpstr>
      <vt:lpstr>PowerPoint 簡報</vt:lpstr>
      <vt:lpstr>自適應 (adaptive) 範本</vt:lpstr>
      <vt:lpstr>Adaptive tiles</vt:lpstr>
      <vt:lpstr>Adaptive tiles</vt:lpstr>
      <vt:lpstr>Adaptive samples</vt:lpstr>
      <vt:lpstr>Sample: Small Tile</vt:lpstr>
      <vt:lpstr>Sample 1: Medium Tile</vt:lpstr>
      <vt:lpstr>Sample: Wide Tile</vt:lpstr>
      <vt:lpstr>Sample: Large Tile</vt:lpstr>
      <vt:lpstr>PowerPoint 簡報</vt:lpstr>
      <vt:lpstr>Toast 通知</vt:lpstr>
      <vt:lpstr>Toasts</vt:lpstr>
      <vt:lpstr>Toast states</vt:lpstr>
      <vt:lpstr>Toast 範本</vt:lpstr>
      <vt:lpstr>送出 toast 通知</vt:lpstr>
      <vt:lpstr>Sending toast</vt:lpstr>
      <vt:lpstr>Sending toast</vt:lpstr>
      <vt:lpstr>Handling activation</vt:lpstr>
      <vt:lpstr>在 toast 通知上進行操作</vt:lpstr>
      <vt:lpstr>互動式 toast 通知</vt:lpstr>
      <vt:lpstr>Special Toast Scenarios</vt:lpstr>
      <vt:lpstr>Toast notifications</vt:lpstr>
      <vt:lpstr>Toast input</vt:lpstr>
      <vt:lpstr>Toast action</vt:lpstr>
      <vt:lpstr>Alarms are Toasts</vt:lpstr>
      <vt:lpstr>Toast customization</vt:lpstr>
      <vt:lpstr>New activation types &amp; activations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2015-05-18T18:58:19Z</dcterms:created>
  <dcterms:modified xsi:type="dcterms:W3CDTF">2015-08-01T09:10:13Z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